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35" r:id="rId1"/>
  </p:sldMasterIdLst>
  <p:notesMasterIdLst>
    <p:notesMasterId r:id="rId25"/>
  </p:notesMasterIdLst>
  <p:handoutMasterIdLst>
    <p:handoutMasterId r:id="rId26"/>
  </p:handoutMasterIdLst>
  <p:sldIdLst>
    <p:sldId id="371" r:id="rId2"/>
    <p:sldId id="257" r:id="rId3"/>
    <p:sldId id="326" r:id="rId4"/>
    <p:sldId id="343" r:id="rId5"/>
    <p:sldId id="342" r:id="rId6"/>
    <p:sldId id="285" r:id="rId7"/>
    <p:sldId id="310" r:id="rId8"/>
    <p:sldId id="304" r:id="rId9"/>
    <p:sldId id="294" r:id="rId10"/>
    <p:sldId id="298" r:id="rId11"/>
    <p:sldId id="344" r:id="rId12"/>
    <p:sldId id="352" r:id="rId13"/>
    <p:sldId id="397" r:id="rId14"/>
    <p:sldId id="388" r:id="rId15"/>
    <p:sldId id="395" r:id="rId16"/>
    <p:sldId id="358" r:id="rId17"/>
    <p:sldId id="389" r:id="rId18"/>
    <p:sldId id="390" r:id="rId19"/>
    <p:sldId id="391" r:id="rId20"/>
    <p:sldId id="392" r:id="rId21"/>
    <p:sldId id="393" r:id="rId22"/>
    <p:sldId id="394" r:id="rId23"/>
    <p:sldId id="360" r:id="rId2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3864"/>
    <a:srgbClr val="696A90"/>
    <a:srgbClr val="F1956B"/>
    <a:srgbClr val="E86025"/>
    <a:srgbClr val="0000CC"/>
    <a:srgbClr val="3366FF"/>
    <a:srgbClr val="FF3300"/>
    <a:srgbClr val="33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50" autoAdjust="0"/>
    <p:restoredTop sz="95804" autoAdjust="0"/>
  </p:normalViewPr>
  <p:slideViewPr>
    <p:cSldViewPr>
      <p:cViewPr>
        <p:scale>
          <a:sx n="95" d="100"/>
          <a:sy n="95" d="100"/>
        </p:scale>
        <p:origin x="-2154" y="-4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794"/>
    </p:cViewPr>
  </p:sorterViewPr>
  <p:notesViewPr>
    <p:cSldViewPr>
      <p:cViewPr varScale="1">
        <p:scale>
          <a:sx n="66" d="100"/>
          <a:sy n="66" d="100"/>
        </p:scale>
        <p:origin x="-136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25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2256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32256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2256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851BA2E4-F831-42D5-A9E6-0960339E55AB}" type="slidenum">
              <a:rPr lang="en-US"/>
              <a:pPr>
                <a:defRPr/>
              </a:pPr>
              <a:t>‹#›</a:t>
            </a:fld>
            <a:endParaRPr lang="en-US"/>
          </a:p>
        </p:txBody>
      </p:sp>
    </p:spTree>
    <p:extLst>
      <p:ext uri="{BB962C8B-B14F-4D97-AF65-F5344CB8AC3E}">
        <p14:creationId xmlns:p14="http://schemas.microsoft.com/office/powerpoint/2010/main" val="31365081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37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2037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37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37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2037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5C1FAF66-A0F0-459F-B04D-7D0C20BC9C03}" type="slidenum">
              <a:rPr lang="en-US"/>
              <a:pPr>
                <a:defRPr/>
              </a:pPr>
              <a:t>‹#›</a:t>
            </a:fld>
            <a:endParaRPr lang="en-US"/>
          </a:p>
        </p:txBody>
      </p:sp>
    </p:spTree>
    <p:extLst>
      <p:ext uri="{BB962C8B-B14F-4D97-AF65-F5344CB8AC3E}">
        <p14:creationId xmlns:p14="http://schemas.microsoft.com/office/powerpoint/2010/main" val="18822100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98E3802-035D-4880-BBD9-09F77D118B7C}" type="slidenum">
              <a:rPr lang="en-US" sz="1200" smtClean="0">
                <a:latin typeface="Arial" charset="0"/>
              </a:rPr>
              <a:pPr eaLnBrk="1" hangingPunct="1"/>
              <a:t>1</a:t>
            </a:fld>
            <a:endParaRPr lang="en-US" sz="1200" smtClean="0">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BB0A7AF-069B-4585-B0DB-A3BDB2362912}" type="slidenum">
              <a:rPr lang="en-US" sz="1200" smtClean="0">
                <a:latin typeface="Arial" charset="0"/>
              </a:rPr>
              <a:pPr eaLnBrk="1" hangingPunct="1"/>
              <a:t>10</a:t>
            </a:fld>
            <a:endParaRPr lang="en-US" sz="1200" smtClean="0">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72D2EEE-0487-4B5B-93B0-59463A03A3B2}" type="slidenum">
              <a:rPr lang="en-US" sz="1200" smtClean="0">
                <a:latin typeface="Arial" charset="0"/>
              </a:rPr>
              <a:pPr eaLnBrk="1" hangingPunct="1"/>
              <a:t>11</a:t>
            </a:fld>
            <a:endParaRPr lang="en-US" sz="1200" smtClean="0">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Demo the QuickBooks interface.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F617C3A-84D4-4B67-B43F-7EAC0470C7D9}" type="slidenum">
              <a:rPr lang="en-US" sz="1200" smtClean="0">
                <a:latin typeface="Arial" charset="0"/>
              </a:rPr>
              <a:pPr eaLnBrk="1" hangingPunct="1"/>
              <a:t>12</a:t>
            </a:fld>
            <a:endParaRPr lang="en-US" sz="1200" smtClean="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Demo the Home Page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98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04623FE-A290-434B-9F62-28963667ACEF}" type="slidenum">
              <a:rPr lang="en-US" sz="1200" smtClean="0">
                <a:latin typeface="Arial" charset="0"/>
              </a:rPr>
              <a:pPr eaLnBrk="1" hangingPunct="1"/>
              <a:t>14</a:t>
            </a:fld>
            <a:endParaRPr lang="en-US" sz="1200"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55FFA2D-1E89-4B64-B119-78531DD89CCC}" type="slidenum">
              <a:rPr lang="en-US" sz="1200" smtClean="0">
                <a:latin typeface="Arial" charset="0"/>
              </a:rPr>
              <a:pPr eaLnBrk="1" hangingPunct="1"/>
              <a:t>15</a:t>
            </a:fld>
            <a:endParaRPr lang="en-US" sz="1200" smtClean="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Demo a form, list, account, register, and item.</a:t>
            </a:r>
          </a:p>
          <a:p>
            <a:pPr eaLnBrk="1" hangingPunct="1"/>
            <a:r>
              <a:rPr lang="en-US" smtClean="0"/>
              <a:t> </a:t>
            </a:r>
          </a:p>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A95D502F-94F6-4EE9-8FC4-DC95313A95D5}" type="slidenum">
              <a:rPr lang="en-US" sz="1200" smtClean="0">
                <a:latin typeface="Arial" charset="0"/>
              </a:rPr>
              <a:pPr eaLnBrk="1" hangingPunct="1"/>
              <a:t>16</a:t>
            </a:fld>
            <a:endParaRPr lang="en-US" sz="1200"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Demo the help options.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00A21A5-18E7-49CA-B66B-6E355087DBEA}" type="slidenum">
              <a:rPr lang="en-US" sz="1200" smtClean="0">
                <a:latin typeface="Arial" charset="0"/>
              </a:rPr>
              <a:pPr eaLnBrk="1" hangingPunct="1"/>
              <a:t>17</a:t>
            </a:fld>
            <a:endParaRPr lang="en-US" sz="1200" smtClean="0">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E18CD89-AD66-4F59-825A-B909EF58689F}" type="slidenum">
              <a:rPr lang="en-US" sz="1200" smtClean="0">
                <a:latin typeface="Arial" charset="0"/>
              </a:rPr>
              <a:pPr eaLnBrk="1" hangingPunct="1"/>
              <a:t>18</a:t>
            </a:fld>
            <a:endParaRPr lang="en-US" sz="1200" smtClean="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2B32A2D-D1BC-42F8-9497-4C7C9CD687D8}" type="slidenum">
              <a:rPr lang="en-US" sz="1200" smtClean="0">
                <a:latin typeface="Arial" charset="0"/>
              </a:rPr>
              <a:pPr eaLnBrk="1" hangingPunct="1"/>
              <a:t>19</a:t>
            </a:fld>
            <a:endParaRPr lang="en-US" sz="1200" smtClean="0">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65E0122-EDA8-4C6F-9FDB-B3A1A59BB1CE}" type="slidenum">
              <a:rPr lang="en-US" sz="1200" smtClean="0">
                <a:latin typeface="Arial" charset="0"/>
              </a:rPr>
              <a:pPr eaLnBrk="1" hangingPunct="1"/>
              <a:t>20</a:t>
            </a:fld>
            <a:endParaRPr lang="en-US" sz="1200" smtClean="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54C4C50-BF4B-4ABA-BA5B-F217986A081C}" type="slidenum">
              <a:rPr lang="en-US" sz="1200" smtClean="0">
                <a:latin typeface="Arial" charset="0"/>
              </a:rPr>
              <a:pPr eaLnBrk="1" hangingPunct="1"/>
              <a:t>2</a:t>
            </a:fld>
            <a:endParaRPr lang="en-US" sz="1200" smtClean="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9F5FD03-F3B7-4866-8C7E-7835C28F36C8}" type="slidenum">
              <a:rPr lang="en-US" sz="1200" smtClean="0">
                <a:latin typeface="Arial" charset="0"/>
              </a:rPr>
              <a:pPr eaLnBrk="1" hangingPunct="1"/>
              <a:t>21</a:t>
            </a:fld>
            <a:endParaRPr lang="en-US" sz="1200" smtClean="0">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4645C82-3169-42E9-BD57-280A30C3C4DB}" type="slidenum">
              <a:rPr lang="en-US" sz="1200" smtClean="0">
                <a:latin typeface="Arial" charset="0"/>
              </a:rPr>
              <a:pPr eaLnBrk="1" hangingPunct="1"/>
              <a:t>22</a:t>
            </a:fld>
            <a:endParaRPr lang="en-US" sz="1200"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4DF11FFF-07F1-415F-9B86-06EAC56A0C97}" type="slidenum">
              <a:rPr lang="en-US" sz="1200" smtClean="0">
                <a:latin typeface="Arial" charset="0"/>
              </a:rPr>
              <a:pPr eaLnBrk="1" hangingPunct="1"/>
              <a:t>23</a:t>
            </a:fld>
            <a:endParaRPr lang="en-US" sz="1200" smtClean="0">
              <a:latin typeface="Arial"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5973897-A37C-43D7-88F0-760893C5C0FE}" type="slidenum">
              <a:rPr lang="en-US" sz="1200" smtClean="0">
                <a:latin typeface="Arial" charset="0"/>
              </a:rPr>
              <a:pPr eaLnBrk="1" hangingPunct="1"/>
              <a:t>3</a:t>
            </a:fld>
            <a:endParaRPr lang="en-US" sz="1200" smtClean="0">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endParaRPr lang="en-US" sz="1400" smtClean="0"/>
          </a:p>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CA8BDC94-332E-4D41-84C9-583F4FDC4A98}" type="slidenum">
              <a:rPr lang="en-US" sz="1200" smtClean="0">
                <a:latin typeface="Arial" charset="0"/>
              </a:rPr>
              <a:pPr eaLnBrk="1" hangingPunct="1"/>
              <a:t>4</a:t>
            </a:fld>
            <a:endParaRPr lang="en-US" sz="1200" smtClean="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Demo the product information page.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A45A943-3822-48A2-BBBB-08D6FDCBB5D3}" type="slidenum">
              <a:rPr lang="en-US" sz="1200" smtClean="0">
                <a:latin typeface="Arial" charset="0"/>
              </a:rPr>
              <a:pPr eaLnBrk="1" hangingPunct="1"/>
              <a:t>5</a:t>
            </a:fld>
            <a:endParaRPr lang="en-US" sz="1200" smtClean="0">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735DDD0-1F6C-4C2F-BE71-4ECA272A7D2B}" type="slidenum">
              <a:rPr lang="en-US" sz="1200" smtClean="0">
                <a:latin typeface="Arial" charset="0"/>
              </a:rPr>
              <a:pPr eaLnBrk="1" hangingPunct="1"/>
              <a:t>6</a:t>
            </a:fld>
            <a:endParaRPr lang="en-US" sz="1200" smtClean="0">
              <a:latin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A967B7D-305F-4C00-9FF6-32537D6FE09E}" type="slidenum">
              <a:rPr lang="en-US" sz="1200" smtClean="0">
                <a:latin typeface="Arial" charset="0"/>
              </a:rPr>
              <a:pPr eaLnBrk="1" hangingPunct="1"/>
              <a:t>7</a:t>
            </a:fld>
            <a:endParaRPr lang="en-US" sz="1200" smtClean="0">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18FBB8E-C623-4EAF-9310-F692410FD6A1}" type="slidenum">
              <a:rPr lang="en-US" sz="1200" smtClean="0">
                <a:latin typeface="Arial" charset="0"/>
              </a:rPr>
              <a:pPr eaLnBrk="1" hangingPunct="1"/>
              <a:t>8</a:t>
            </a:fld>
            <a:endParaRPr lang="en-US" sz="1200" smtClean="0">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Demo the restore of Intro file.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51CA775-CB3E-47E5-B8C0-DAFC5225ED6D}" type="slidenum">
              <a:rPr lang="en-US" sz="1200" smtClean="0">
                <a:latin typeface="Arial" charset="0"/>
              </a:rPr>
              <a:pPr eaLnBrk="1" hangingPunct="1"/>
              <a:t>9</a:t>
            </a:fld>
            <a:endParaRPr lang="en-US" sz="1200" smtClean="0">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Demo backup of a file.</a:t>
            </a:r>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slideMaster" Target="../slideMasters/slideMaster1.xml"/><Relationship Id="rId5" Type="http://schemas.openxmlformats.org/officeDocument/2006/relationships/tags" Target="../tags/tag4.xml"/><Relationship Id="rId10" Type="http://schemas.openxmlformats.org/officeDocument/2006/relationships/image" Target="../media/image4.png"/><Relationship Id="rId4" Type="http://schemas.openxmlformats.org/officeDocument/2006/relationships/tags" Target="../tags/tag3.xml"/><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98"/>
          <p:cNvGrpSpPr>
            <a:grpSpLocks/>
          </p:cNvGrpSpPr>
          <p:nvPr>
            <p:custDataLst>
              <p:tags r:id="rId2"/>
            </p:custDataLst>
          </p:nvPr>
        </p:nvGrpSpPr>
        <p:grpSpPr bwMode="auto">
          <a:xfrm>
            <a:off x="466725" y="1303338"/>
            <a:ext cx="8178800" cy="19050"/>
            <a:chOff x="290" y="806"/>
            <a:chExt cx="5152" cy="12"/>
          </a:xfrm>
        </p:grpSpPr>
        <p:sp>
          <p:nvSpPr>
            <p:cNvPr id="5" name="Oval 999"/>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 name="Oval 1000"/>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 name="Oval 1001"/>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 name="Oval 1002"/>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 name="Oval 1003"/>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 name="Oval 1004"/>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 name="Oval 1005"/>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 name="Oval 1006"/>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 name="Oval 1007"/>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 name="Oval 1008"/>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 name="Oval 1009"/>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 name="Oval 1010"/>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 name="Oval 1011"/>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8" name="Oval 1012"/>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9" name="Oval 1013"/>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0" name="Oval 1014"/>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1" name="Oval 1015"/>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2" name="Oval 1016"/>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3" name="Oval 1017"/>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4" name="Oval 1018"/>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5" name="Oval 1019"/>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6" name="Oval 1020"/>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7" name="Oval 1021"/>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8" name="Oval 1022"/>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9" name="Oval 1023"/>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0" name="Oval 1024"/>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1" name="Oval 1025"/>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2" name="Oval 1026"/>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3" name="Oval 1027"/>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4" name="Oval 1028"/>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5" name="Oval 1029"/>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6" name="Oval 1030"/>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7" name="Oval 1031"/>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8" name="Oval 1032"/>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9" name="Oval 1033"/>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0" name="Oval 1034"/>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1" name="Oval 1035"/>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2" name="Oval 1036"/>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3" name="Oval 1037"/>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4" name="Oval 1038"/>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5" name="Oval 1039"/>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6" name="Oval 1040"/>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7" name="Oval 1041"/>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8" name="Oval 1042"/>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9" name="Oval 1043"/>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0" name="Oval 1044"/>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1" name="Oval 1045"/>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2" name="Oval 1046"/>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3" name="Oval 1047"/>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4" name="Oval 1048"/>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5" name="Oval 1049"/>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6" name="Oval 1050"/>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7" name="Oval 1051"/>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8" name="Oval 1052"/>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9" name="Oval 1053"/>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0" name="Oval 1054"/>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1" name="Oval 1055"/>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2" name="Oval 1056"/>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3" name="Oval 1057"/>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4" name="Oval 1058"/>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5" name="Oval 1059"/>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6" name="Oval 1060"/>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7" name="Oval 1061"/>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8" name="Oval 1062"/>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9" name="Oval 1063"/>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0" name="Oval 1064"/>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1" name="Oval 1065"/>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2" name="Oval 1066"/>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3" name="Oval 1067"/>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4" name="Oval 1068"/>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5" name="Oval 1069"/>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6" name="Oval 1070"/>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7" name="Oval 1071"/>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8" name="Oval 1072"/>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9" name="Oval 1073"/>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0" name="Oval 1074"/>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1" name="Oval 1075"/>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2" name="Oval 1076"/>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3" name="Oval 1077"/>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4" name="Oval 1078"/>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5" name="Oval 1079"/>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6" name="Oval 1080"/>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7" name="Oval 1081"/>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8" name="Oval 1082"/>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9" name="Oval 1083"/>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grpSp>
        <p:nvGrpSpPr>
          <p:cNvPr id="90" name="Group 1084"/>
          <p:cNvGrpSpPr>
            <a:grpSpLocks/>
          </p:cNvGrpSpPr>
          <p:nvPr>
            <p:custDataLst>
              <p:tags r:id="rId3"/>
            </p:custDataLst>
          </p:nvPr>
        </p:nvGrpSpPr>
        <p:grpSpPr bwMode="auto">
          <a:xfrm>
            <a:off x="466725" y="3321050"/>
            <a:ext cx="8178800" cy="19050"/>
            <a:chOff x="290" y="806"/>
            <a:chExt cx="5152" cy="12"/>
          </a:xfrm>
        </p:grpSpPr>
        <p:sp>
          <p:nvSpPr>
            <p:cNvPr id="91" name="Oval 1085"/>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2" name="Oval 1086"/>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3" name="Oval 1087"/>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4" name="Oval 1088"/>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5" name="Oval 1089"/>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6" name="Oval 1090"/>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7" name="Oval 1091"/>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8" name="Oval 1092"/>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9" name="Oval 1093"/>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0" name="Oval 1094"/>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1" name="Oval 1095"/>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2" name="Oval 1096"/>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3" name="Oval 1097"/>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4" name="Oval 1098"/>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5" name="Oval 1099"/>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6" name="Oval 1100"/>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7" name="Oval 1101"/>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8" name="Oval 1102"/>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9" name="Oval 1103"/>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0" name="Oval 1104"/>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1" name="Oval 1105"/>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2" name="Oval 1106"/>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3" name="Oval 1107"/>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4" name="Oval 1108"/>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5" name="Oval 1109"/>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6" name="Oval 1110"/>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7" name="Oval 1111"/>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8" name="Oval 1112"/>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9" name="Oval 1113"/>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0" name="Oval 1114"/>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1" name="Oval 1115"/>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2" name="Oval 1116"/>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3" name="Oval 1117"/>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4" name="Oval 1118"/>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 name="Oval 1119"/>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 name="Oval 1120"/>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 name="Oval 1121"/>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 name="Oval 1122"/>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 name="Oval 1123"/>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 name="Oval 1124"/>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 name="Oval 1125"/>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 name="Oval 1126"/>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 name="Oval 1127"/>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4" name="Oval 1128"/>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5" name="Oval 1129"/>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6" name="Oval 1130"/>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7" name="Oval 1131"/>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8" name="Oval 1132"/>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9" name="Oval 1133"/>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0" name="Oval 1134"/>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1" name="Oval 1135"/>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2" name="Oval 1136"/>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3" name="Oval 1137"/>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4" name="Oval 1138"/>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5" name="Oval 1139"/>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6" name="Oval 1140"/>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7" name="Oval 1141"/>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8" name="Oval 1142"/>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9" name="Oval 1143"/>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0" name="Oval 1144"/>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1" name="Oval 1145"/>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2" name="Oval 1146"/>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3" name="Oval 1147"/>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4" name="Oval 1148"/>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5" name="Oval 1149"/>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6" name="Oval 1150"/>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7" name="Oval 1151"/>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8" name="Oval 1152"/>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9" name="Oval 1153"/>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0" name="Oval 1154"/>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1" name="Oval 1155"/>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2" name="Oval 1156"/>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3" name="Oval 1157"/>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4" name="Oval 1158"/>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5" name="Oval 1159"/>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6" name="Oval 1160"/>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7" name="Oval 1161"/>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8" name="Oval 1162"/>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9" name="Oval 1163"/>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0" name="Oval 1164"/>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1" name="Oval 1165"/>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2" name="Oval 1166"/>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3" name="Oval 1167"/>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4" name="Oval 1168"/>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5" name="Oval 1169"/>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sp>
        <p:nvSpPr>
          <p:cNvPr id="176" name="Text Box 813"/>
          <p:cNvSpPr txBox="1">
            <a:spLocks noChangeArrowheads="1"/>
          </p:cNvSpPr>
          <p:nvPr>
            <p:custDataLst>
              <p:tags r:id="rId4"/>
            </p:custDataLst>
          </p:nvPr>
        </p:nvSpPr>
        <p:spPr bwMode="auto">
          <a:xfrm>
            <a:off x="3654425" y="4511675"/>
            <a:ext cx="203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4400" b="0" dirty="0">
                <a:solidFill>
                  <a:schemeClr val="bg1"/>
                </a:solidFill>
                <a:latin typeface="Verdana" charset="0"/>
                <a:ea typeface="ＭＳ Ｐゴシック" charset="0"/>
              </a:rPr>
              <a:t>people</a:t>
            </a:r>
          </a:p>
        </p:txBody>
      </p:sp>
      <p:graphicFrame>
        <p:nvGraphicFramePr>
          <p:cNvPr id="177" name="Rectangle 77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6" r:id="rId7" imgW="0" imgH="0" progId="TCLayout.ActiveDocument.1">
                  <p:embed/>
                </p:oleObj>
              </mc:Choice>
              <mc:Fallback>
                <p:oleObj r:id="rId7"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179" name="Picture 267" descr="Intuit education 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74613"/>
            <a:ext cx="2465388"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6" name="Rectangle 808"/>
          <p:cNvSpPr>
            <a:spLocks noGrp="1" noChangeArrowheads="1"/>
          </p:cNvSpPr>
          <p:nvPr>
            <p:ph type="ctrTitle" sz="quarter"/>
          </p:nvPr>
        </p:nvSpPr>
        <p:spPr>
          <a:xfrm>
            <a:off x="461963" y="2152650"/>
            <a:ext cx="8220075" cy="681038"/>
          </a:xfrm>
        </p:spPr>
        <p:txBody>
          <a:bodyPr/>
          <a:lstStyle>
            <a:lvl1pPr>
              <a:defRPr sz="4400" b="0"/>
            </a:lvl1pPr>
          </a:lstStyle>
          <a:p>
            <a:pPr lvl="0"/>
            <a:r>
              <a:rPr lang="en-US" noProof="0" smtClean="0"/>
              <a:t>Click to edit Master title style</a:t>
            </a:r>
            <a:endParaRPr lang="en-US" noProof="0" dirty="0" smtClean="0"/>
          </a:p>
        </p:txBody>
      </p:sp>
      <p:sp>
        <p:nvSpPr>
          <p:cNvPr id="2857" name="Rectangle 809"/>
          <p:cNvSpPr>
            <a:spLocks noGrp="1" noChangeArrowheads="1"/>
          </p:cNvSpPr>
          <p:nvPr>
            <p:ph type="subTitle" sz="quarter" idx="1"/>
          </p:nvPr>
        </p:nvSpPr>
        <p:spPr>
          <a:xfrm>
            <a:off x="477838" y="2887663"/>
            <a:ext cx="8218487" cy="388937"/>
          </a:xfrm>
        </p:spPr>
        <p:txBody>
          <a:bodyPr tIns="0" bIns="0"/>
          <a:lstStyle>
            <a:lvl1pPr marL="0" indent="0">
              <a:buFont typeface="Times" charset="0"/>
              <a:buNone/>
              <a:defRPr sz="2400">
                <a:solidFill>
                  <a:srgbClr val="2F5EBF"/>
                </a:solidFill>
              </a:defRPr>
            </a:lvl1pPr>
          </a:lstStyle>
          <a:p>
            <a:pPr lvl="0"/>
            <a:r>
              <a:rPr lang="en-US" noProof="0" smtClean="0"/>
              <a:t>Click to edit Master subtitle style</a:t>
            </a:r>
            <a:endParaRPr lang="en-US" noProof="0" dirty="0" smtClean="0"/>
          </a:p>
        </p:txBody>
      </p:sp>
      <p:sp>
        <p:nvSpPr>
          <p:cNvPr id="184"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08835" y="4097337"/>
            <a:ext cx="1504929" cy="2303463"/>
          </a:xfrm>
          <a:prstGeom prst="rect">
            <a:avLst/>
          </a:prstGeom>
        </p:spPr>
      </p:pic>
      <p:pic>
        <p:nvPicPr>
          <p:cNvPr id="181" name="Picture 18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00025" y="5197475"/>
            <a:ext cx="1117626" cy="1515269"/>
          </a:xfrm>
          <a:prstGeom prst="rect">
            <a:avLst/>
          </a:prstGeom>
        </p:spPr>
      </p:pic>
    </p:spTree>
    <p:extLst>
      <p:ext uri="{BB962C8B-B14F-4D97-AF65-F5344CB8AC3E}">
        <p14:creationId xmlns:p14="http://schemas.microsoft.com/office/powerpoint/2010/main" val="3920383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24505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379413"/>
            <a:ext cx="2057400" cy="5786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0850" y="379413"/>
            <a:ext cx="6019800" cy="5786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2369953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4454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696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010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6823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326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818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860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456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72860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533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00584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732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825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074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5495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640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89725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8717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079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CF3CAEA-9663-4FC7-9667-6F4186E2E596}" type="slidenum">
              <a:rPr lang="en-US" altLang="en-US"/>
              <a:pPr>
                <a:defRPr/>
              </a:pPr>
              <a:t>‹#›</a:t>
            </a:fld>
            <a:endParaRPr lang="en-US" altLang="en-US" dirty="0"/>
          </a:p>
        </p:txBody>
      </p:sp>
    </p:spTree>
    <p:extLst>
      <p:ext uri="{BB962C8B-B14F-4D97-AF65-F5344CB8AC3E}">
        <p14:creationId xmlns:p14="http://schemas.microsoft.com/office/powerpoint/2010/main" val="3623875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758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50948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40147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90072205-EAAD-409D-8E8D-9DC1499BCB04}" type="slidenum">
              <a:rPr lang="en-US" smtClean="0"/>
              <a:pPr>
                <a:defRPr/>
              </a:pPr>
              <a:t>‹#›</a:t>
            </a:fld>
            <a:endParaRPr lang="en-US"/>
          </a:p>
        </p:txBody>
      </p:sp>
    </p:spTree>
    <p:extLst>
      <p:ext uri="{BB962C8B-B14F-4D97-AF65-F5344CB8AC3E}">
        <p14:creationId xmlns:p14="http://schemas.microsoft.com/office/powerpoint/2010/main" val="36866214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90072205-EAAD-409D-8E8D-9DC1499BCB04}" type="slidenum">
              <a:rPr lang="en-US" smtClean="0"/>
              <a:pPr>
                <a:defRPr/>
              </a:pPr>
              <a:t>‹#›</a:t>
            </a:fld>
            <a:endParaRPr lang="en-US"/>
          </a:p>
        </p:txBody>
      </p:sp>
    </p:spTree>
    <p:extLst>
      <p:ext uri="{BB962C8B-B14F-4D97-AF65-F5344CB8AC3E}">
        <p14:creationId xmlns:p14="http://schemas.microsoft.com/office/powerpoint/2010/main" val="6409458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06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09207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639264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49719883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46978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2052458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0881AFE-FFDE-421D-BEA7-917D9DB27D5B}" type="slidenum">
              <a:rPr lang="en-US" altLang="en-US"/>
              <a:pPr>
                <a:defRPr/>
              </a:pPr>
              <a:t>‹#›</a:t>
            </a:fld>
            <a:endParaRPr lang="en-US" altLang="en-US"/>
          </a:p>
        </p:txBody>
      </p:sp>
    </p:spTree>
    <p:extLst>
      <p:ext uri="{BB962C8B-B14F-4D97-AF65-F5344CB8AC3E}">
        <p14:creationId xmlns:p14="http://schemas.microsoft.com/office/powerpoint/2010/main" val="130110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450850" y="379413"/>
            <a:ext cx="8226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0" rIns="0" bIns="0" numCol="1" anchor="b" anchorCtr="0" compatLnSpc="1">
            <a:prstTxWarp prst="textNoShape">
              <a:avLst/>
            </a:prstTxWarp>
          </a:bodyPr>
          <a:lstStyle/>
          <a:p>
            <a:pPr lvl="0"/>
            <a:r>
              <a:rPr lang="en-US" smtClean="0"/>
              <a:t>Click to edit Master title style</a:t>
            </a:r>
            <a:endParaRPr lang="en-US" dirty="0"/>
          </a:p>
        </p:txBody>
      </p:sp>
      <p:sp>
        <p:nvSpPr>
          <p:cNvPr id="1033" name="Rectangle 9"/>
          <p:cNvSpPr>
            <a:spLocks noGrp="1" noChangeArrowheads="1"/>
          </p:cNvSpPr>
          <p:nvPr>
            <p:ph type="body" idx="1"/>
          </p:nvPr>
        </p:nvSpPr>
        <p:spPr bwMode="auto">
          <a:xfrm>
            <a:off x="457200" y="1436688"/>
            <a:ext cx="8223250" cy="472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46038" rIns="0"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028" name="Group 229"/>
          <p:cNvGrpSpPr>
            <a:grpSpLocks/>
          </p:cNvGrpSpPr>
          <p:nvPr/>
        </p:nvGrpSpPr>
        <p:grpSpPr bwMode="auto">
          <a:xfrm>
            <a:off x="466725" y="1111250"/>
            <a:ext cx="8178800" cy="19050"/>
            <a:chOff x="290" y="806"/>
            <a:chExt cx="5152" cy="12"/>
          </a:xfrm>
        </p:grpSpPr>
        <p:sp>
          <p:nvSpPr>
            <p:cNvPr id="1254" name="Oval 230"/>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5" name="Oval 231"/>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6" name="Oval 232"/>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7" name="Oval 233"/>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8" name="Oval 234"/>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9" name="Oval 235"/>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0" name="Oval 236"/>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1" name="Oval 237"/>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2" name="Oval 238"/>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3" name="Oval 239"/>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4" name="Oval 240"/>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5" name="Oval 241"/>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6" name="Oval 242"/>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7" name="Oval 243"/>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8" name="Oval 244"/>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9" name="Oval 245"/>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0" name="Oval 246"/>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1" name="Oval 247"/>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2" name="Oval 248"/>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3" name="Oval 249"/>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4" name="Oval 250"/>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5" name="Oval 251"/>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6" name="Oval 252"/>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7" name="Oval 253"/>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8" name="Oval 254"/>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9" name="Oval 255"/>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0" name="Oval 256"/>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1" name="Oval 257"/>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2" name="Oval 258"/>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3" name="Oval 259"/>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4" name="Oval 260"/>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5" name="Oval 261"/>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6" name="Oval 262"/>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7" name="Oval 263"/>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8" name="Oval 264"/>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9" name="Oval 265"/>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0" name="Oval 266"/>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1" name="Oval 267"/>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2" name="Oval 268"/>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3" name="Oval 269"/>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4" name="Oval 270"/>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5" name="Oval 271"/>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6" name="Oval 272"/>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7" name="Oval 273"/>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8" name="Oval 274"/>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9" name="Oval 275"/>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0" name="Oval 276"/>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1" name="Oval 277"/>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2" name="Oval 278"/>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3" name="Oval 279"/>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4" name="Oval 280"/>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5" name="Oval 281"/>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6" name="Oval 282"/>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7" name="Oval 283"/>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8" name="Oval 284"/>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9" name="Oval 285"/>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0" name="Oval 286"/>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1" name="Oval 287"/>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2" name="Oval 288"/>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3" name="Oval 289"/>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4" name="Oval 290"/>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5" name="Oval 291"/>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6" name="Oval 292"/>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7" name="Oval 293"/>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8" name="Oval 294"/>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9" name="Oval 295"/>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0" name="Oval 296"/>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1" name="Oval 297"/>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2" name="Oval 298"/>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3" name="Oval 299"/>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4" name="Oval 300"/>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5" name="Oval 301"/>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6" name="Oval 302"/>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7" name="Oval 303"/>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8" name="Oval 304"/>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9" name="Oval 305"/>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0" name="Oval 306"/>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1" name="Oval 307"/>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2" name="Oval 308"/>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3" name="Oval 309"/>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4" name="Oval 310"/>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5" name="Oval 311"/>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6" name="Oval 312"/>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7" name="Oval 313"/>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8" name="Oval 314"/>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pic>
        <p:nvPicPr>
          <p:cNvPr id="1029" name="Picture 1" descr="Intuit education logo.jpg"/>
          <p:cNvPicPr>
            <a:picLocks noChangeAspect="1"/>
          </p:cNvPicPr>
          <p:nvPr/>
        </p:nvPicPr>
        <p:blipFill>
          <a:blip r:embed="rId36" cstate="print">
            <a:extLst>
              <a:ext uri="{28A0092B-C50C-407E-A947-70E740481C1C}">
                <a14:useLocalDpi xmlns:a14="http://schemas.microsoft.com/office/drawing/2010/main" val="0"/>
              </a:ext>
            </a:extLst>
          </a:blip>
          <a:srcRect/>
          <a:stretch>
            <a:fillRect/>
          </a:stretch>
        </p:blipFill>
        <p:spPr bwMode="auto">
          <a:xfrm>
            <a:off x="8080375" y="6337300"/>
            <a:ext cx="969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spTree>
  </p:cSld>
  <p:clrMap bg1="lt1" tx1="dk1" bg2="lt2" tx2="dk2" accent1="accent1" accent2="accent2" accent3="accent3" accent4="accent4" accent5="accent5" accent6="accent6" hlink="hlink" folHlink="folHlink"/>
  <p:sldLayoutIdLst>
    <p:sldLayoutId id="2147484736" r:id="rId1"/>
    <p:sldLayoutId id="2147484737" r:id="rId2"/>
    <p:sldLayoutId id="2147484738" r:id="rId3"/>
    <p:sldLayoutId id="2147484739" r:id="rId4"/>
    <p:sldLayoutId id="2147484740" r:id="rId5"/>
    <p:sldLayoutId id="2147484741" r:id="rId6"/>
    <p:sldLayoutId id="2147484742" r:id="rId7"/>
    <p:sldLayoutId id="2147484743" r:id="rId8"/>
    <p:sldLayoutId id="2147484744" r:id="rId9"/>
    <p:sldLayoutId id="2147484745" r:id="rId10"/>
    <p:sldLayoutId id="2147484746" r:id="rId11"/>
    <p:sldLayoutId id="2147484747" r:id="rId12"/>
    <p:sldLayoutId id="2147484748" r:id="rId13"/>
    <p:sldLayoutId id="2147484749" r:id="rId14"/>
    <p:sldLayoutId id="2147484750" r:id="rId15"/>
    <p:sldLayoutId id="2147484751" r:id="rId16"/>
    <p:sldLayoutId id="2147484752" r:id="rId17"/>
    <p:sldLayoutId id="2147484753" r:id="rId18"/>
    <p:sldLayoutId id="2147484754" r:id="rId19"/>
    <p:sldLayoutId id="2147484755" r:id="rId20"/>
    <p:sldLayoutId id="2147484756" r:id="rId21"/>
    <p:sldLayoutId id="2147484757" r:id="rId22"/>
    <p:sldLayoutId id="2147484758" r:id="rId23"/>
    <p:sldLayoutId id="2147484759" r:id="rId24"/>
    <p:sldLayoutId id="2147484760" r:id="rId25"/>
    <p:sldLayoutId id="2147484761" r:id="rId26"/>
    <p:sldLayoutId id="2147484762" r:id="rId27"/>
    <p:sldLayoutId id="2147484763" r:id="rId28"/>
    <p:sldLayoutId id="2147484764" r:id="rId29"/>
    <p:sldLayoutId id="2147484765" r:id="rId30"/>
    <p:sldLayoutId id="2147484766" r:id="rId31"/>
    <p:sldLayoutId id="2147484767" r:id="rId32"/>
    <p:sldLayoutId id="2147484768" r:id="rId33"/>
    <p:sldLayoutId id="2147484769" r:id="rId3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outVertical)">
                                      <p:cBhvr>
                                        <p:cTn id="7" dur="500"/>
                                        <p:tgtEl>
                                          <p:spTgt spid="103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 calcmode="lin" valueType="num">
                                      <p:cBhvr additive="base">
                                        <p:cTn id="10" dur="500" fill="hold"/>
                                        <p:tgtEl>
                                          <p:spTgt spid="1033">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1033">
                                            <p:txEl>
                                              <p:pRg st="0" end="0"/>
                                            </p:txEl>
                                          </p:spTgt>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33">
                                            <p:txEl>
                                              <p:pRg st="1" end="1"/>
                                            </p:txEl>
                                          </p:spTgt>
                                        </p:tgtEl>
                                        <p:attrNameLst>
                                          <p:attrName>style.visibility</p:attrName>
                                        </p:attrNameLst>
                                      </p:cBhvr>
                                      <p:to>
                                        <p:strVal val="visible"/>
                                      </p:to>
                                    </p:set>
                                    <p:anim calcmode="lin" valueType="num">
                                      <p:cBhvr additive="base">
                                        <p:cTn id="14" dur="500" fill="hold"/>
                                        <p:tgtEl>
                                          <p:spTgt spid="1033">
                                            <p:txEl>
                                              <p:pRg st="1" end="1"/>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33">
                                            <p:txEl>
                                              <p:pRg st="1" end="1"/>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33">
                                            <p:txEl>
                                              <p:pRg st="2" end="2"/>
                                            </p:txEl>
                                          </p:spTgt>
                                        </p:tgtEl>
                                        <p:attrNameLst>
                                          <p:attrName>style.visibility</p:attrName>
                                        </p:attrNameLst>
                                      </p:cBhvr>
                                      <p:to>
                                        <p:strVal val="visible"/>
                                      </p:to>
                                    </p:set>
                                    <p:anim calcmode="lin" valueType="num">
                                      <p:cBhvr additive="base">
                                        <p:cTn id="18" dur="500" fill="hold"/>
                                        <p:tgtEl>
                                          <p:spTgt spid="103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3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33">
                                            <p:txEl>
                                              <p:pRg st="3" end="3"/>
                                            </p:txEl>
                                          </p:spTgt>
                                        </p:tgtEl>
                                        <p:attrNameLst>
                                          <p:attrName>style.visibility</p:attrName>
                                        </p:attrNameLst>
                                      </p:cBhvr>
                                      <p:to>
                                        <p:strVal val="visible"/>
                                      </p:to>
                                    </p:set>
                                    <p:anim calcmode="lin" valueType="num">
                                      <p:cBhvr additive="base">
                                        <p:cTn id="22" dur="500" fill="hold"/>
                                        <p:tgtEl>
                                          <p:spTgt spid="103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033">
                                            <p:txEl>
                                              <p:pRg st="3" end="3"/>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33">
                                            <p:txEl>
                                              <p:pRg st="4" end="4"/>
                                            </p:txEl>
                                          </p:spTgt>
                                        </p:tgtEl>
                                        <p:attrNameLst>
                                          <p:attrName>style.visibility</p:attrName>
                                        </p:attrNameLst>
                                      </p:cBhvr>
                                      <p:to>
                                        <p:strVal val="visible"/>
                                      </p:to>
                                    </p:set>
                                    <p:anim calcmode="lin" valueType="num">
                                      <p:cBhvr additive="base">
                                        <p:cTn id="26" dur="500" fill="hold"/>
                                        <p:tgtEl>
                                          <p:spTgt spid="1033">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3" grpId="0" build="p"/>
    </p:bldLst>
  </p:timing>
  <p:txStyles>
    <p:titleStyle>
      <a:lvl1pPr algn="l" rtl="0" eaLnBrk="1" fontAlgn="base" hangingPunct="1">
        <a:spcBef>
          <a:spcPct val="0"/>
        </a:spcBef>
        <a:spcAft>
          <a:spcPct val="0"/>
        </a:spcAft>
        <a:defRPr sz="2800" b="1">
          <a:solidFill>
            <a:srgbClr val="2F5EBF"/>
          </a:solidFill>
          <a:latin typeface="+mj-lt"/>
          <a:ea typeface="MS PGothic" pitchFamily="34" charset="-128"/>
          <a:cs typeface="MS PGothic" charset="0"/>
        </a:defRPr>
      </a:lvl1pPr>
      <a:lvl2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2pPr>
      <a:lvl3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3pPr>
      <a:lvl4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4pPr>
      <a:lvl5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5pPr>
      <a:lvl6pPr marL="457200" algn="l" rtl="0" eaLnBrk="1" fontAlgn="base" hangingPunct="1">
        <a:spcBef>
          <a:spcPct val="0"/>
        </a:spcBef>
        <a:spcAft>
          <a:spcPct val="0"/>
        </a:spcAft>
        <a:defRPr sz="2800" b="1">
          <a:solidFill>
            <a:srgbClr val="2F5EBF"/>
          </a:solidFill>
          <a:latin typeface="Verdana" charset="0"/>
          <a:ea typeface="ＭＳ Ｐゴシック" charset="0"/>
        </a:defRPr>
      </a:lvl6pPr>
      <a:lvl7pPr marL="914400" algn="l" rtl="0" eaLnBrk="1" fontAlgn="base" hangingPunct="1">
        <a:spcBef>
          <a:spcPct val="0"/>
        </a:spcBef>
        <a:spcAft>
          <a:spcPct val="0"/>
        </a:spcAft>
        <a:defRPr sz="2800" b="1">
          <a:solidFill>
            <a:srgbClr val="2F5EBF"/>
          </a:solidFill>
          <a:latin typeface="Verdana" charset="0"/>
          <a:ea typeface="ＭＳ Ｐゴシック" charset="0"/>
        </a:defRPr>
      </a:lvl7pPr>
      <a:lvl8pPr marL="1371600" algn="l" rtl="0" eaLnBrk="1" fontAlgn="base" hangingPunct="1">
        <a:spcBef>
          <a:spcPct val="0"/>
        </a:spcBef>
        <a:spcAft>
          <a:spcPct val="0"/>
        </a:spcAft>
        <a:defRPr sz="2800" b="1">
          <a:solidFill>
            <a:srgbClr val="2F5EBF"/>
          </a:solidFill>
          <a:latin typeface="Verdana" charset="0"/>
          <a:ea typeface="ＭＳ Ｐゴシック" charset="0"/>
        </a:defRPr>
      </a:lvl8pPr>
      <a:lvl9pPr marL="1828800" algn="l" rtl="0" eaLnBrk="1" fontAlgn="base" hangingPunct="1">
        <a:spcBef>
          <a:spcPct val="0"/>
        </a:spcBef>
        <a:spcAft>
          <a:spcPct val="0"/>
        </a:spcAft>
        <a:defRPr sz="2800" b="1">
          <a:solidFill>
            <a:srgbClr val="2F5EBF"/>
          </a:solidFill>
          <a:latin typeface="Verdana" charset="0"/>
          <a:ea typeface="ＭＳ Ｐゴシック" charset="0"/>
        </a:defRPr>
      </a:lvl9pPr>
    </p:titleStyle>
    <p:bodyStyle>
      <a:lvl1pPr marL="168275" indent="-168275" algn="l" rtl="0" eaLnBrk="1" fontAlgn="base" hangingPunct="1">
        <a:spcBef>
          <a:spcPts val="1800"/>
        </a:spcBef>
        <a:spcAft>
          <a:spcPct val="0"/>
        </a:spcAft>
        <a:buClr>
          <a:schemeClr val="accent1"/>
        </a:buClr>
        <a:buFont typeface="Times" pitchFamily="18" charset="0"/>
        <a:buChar char="•"/>
        <a:defRPr sz="2000">
          <a:solidFill>
            <a:srgbClr val="000000"/>
          </a:solidFill>
          <a:latin typeface="+mn-lt"/>
          <a:ea typeface="MS PGothic" pitchFamily="34" charset="-128"/>
          <a:cs typeface="MS PGothic" charset="0"/>
        </a:defRPr>
      </a:lvl1pPr>
      <a:lvl2pPr marL="450850" indent="-168275" algn="l" rtl="0" eaLnBrk="1" fontAlgn="base" hangingPunct="1">
        <a:spcBef>
          <a:spcPts val="1800"/>
        </a:spcBef>
        <a:spcAft>
          <a:spcPct val="0"/>
        </a:spcAft>
        <a:buClr>
          <a:schemeClr val="accent1"/>
        </a:buClr>
        <a:buFont typeface="Times" pitchFamily="18" charset="0"/>
        <a:buChar char="–"/>
        <a:defRPr>
          <a:solidFill>
            <a:srgbClr val="000000"/>
          </a:solidFill>
          <a:latin typeface="+mn-lt"/>
          <a:ea typeface="MS PGothic" pitchFamily="34" charset="-128"/>
          <a:cs typeface="MS PGothic" charset="0"/>
        </a:defRPr>
      </a:lvl2pPr>
      <a:lvl3pPr marL="684213" indent="-119063" algn="l" rtl="0" eaLnBrk="1" fontAlgn="base" hangingPunct="1">
        <a:spcBef>
          <a:spcPts val="1800"/>
        </a:spcBef>
        <a:spcAft>
          <a:spcPct val="0"/>
        </a:spcAft>
        <a:buClr>
          <a:schemeClr val="accent1"/>
        </a:buClr>
        <a:buFont typeface="Times" pitchFamily="18" charset="0"/>
        <a:buChar char="•"/>
        <a:defRPr sz="1600">
          <a:solidFill>
            <a:srgbClr val="000000"/>
          </a:solidFill>
          <a:latin typeface="+mn-lt"/>
          <a:ea typeface="MS PGothic" pitchFamily="34" charset="-128"/>
          <a:cs typeface="MS PGothic" charset="0"/>
        </a:defRPr>
      </a:lvl3pPr>
      <a:lvl4pPr marL="911225" indent="-112713" algn="l" rtl="0" eaLnBrk="1" fontAlgn="base" hangingPunct="1">
        <a:spcBef>
          <a:spcPts val="1800"/>
        </a:spcBef>
        <a:spcAft>
          <a:spcPct val="0"/>
        </a:spcAft>
        <a:buClr>
          <a:schemeClr val="accent1"/>
        </a:buClr>
        <a:buFont typeface="Times" pitchFamily="18" charset="0"/>
        <a:buChar char="-"/>
        <a:defRPr sz="1400">
          <a:solidFill>
            <a:srgbClr val="000000"/>
          </a:solidFill>
          <a:latin typeface="+mn-lt"/>
          <a:ea typeface="MS PGothic" pitchFamily="34" charset="-128"/>
          <a:cs typeface="MS PGothic" charset="0"/>
        </a:defRPr>
      </a:lvl4pPr>
      <a:lvl5pPr marL="1143000" indent="-111125" algn="l" rtl="0" eaLnBrk="1" fontAlgn="base" hangingPunct="1">
        <a:spcBef>
          <a:spcPts val="1800"/>
        </a:spcBef>
        <a:spcAft>
          <a:spcPct val="0"/>
        </a:spcAft>
        <a:buClr>
          <a:schemeClr val="accent1"/>
        </a:buClr>
        <a:buFont typeface="Times" pitchFamily="18" charset="0"/>
        <a:buChar char="•"/>
        <a:defRPr sz="1200">
          <a:solidFill>
            <a:srgbClr val="000000"/>
          </a:solidFill>
          <a:latin typeface="+mn-lt"/>
          <a:ea typeface="MS PGothic" pitchFamily="34" charset="-128"/>
          <a:cs typeface="MS PGothic" charset="0"/>
        </a:defRPr>
      </a:lvl5pPr>
      <a:lvl6pPr marL="16002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6pPr>
      <a:lvl7pPr marL="20574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7pPr>
      <a:lvl8pPr marL="25146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8pPr>
      <a:lvl9pPr marL="29718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2"/>
          <p:cNvSpPr>
            <a:spLocks noGrp="1" noChangeArrowheads="1"/>
          </p:cNvSpPr>
          <p:nvPr>
            <p:ph type="ctrTitle" sz="quarter"/>
          </p:nvPr>
        </p:nvSpPr>
        <p:spPr/>
        <p:txBody>
          <a:bodyPr/>
          <a:lstStyle/>
          <a:p>
            <a:pPr eaLnBrk="1" hangingPunct="1">
              <a:defRPr/>
            </a:pPr>
            <a:r>
              <a:rPr lang="en-US" smtClean="0"/>
              <a:t>Introducing QuickBooks</a:t>
            </a:r>
          </a:p>
        </p:txBody>
      </p:sp>
      <p:sp>
        <p:nvSpPr>
          <p:cNvPr id="34819" name="Rectangle 13"/>
          <p:cNvSpPr>
            <a:spLocks noGrp="1" noChangeArrowheads="1"/>
          </p:cNvSpPr>
          <p:nvPr>
            <p:ph type="subTitle" sz="quarter" idx="1"/>
          </p:nvPr>
        </p:nvSpPr>
        <p:spPr/>
        <p:txBody>
          <a:bodyPr/>
          <a:lstStyle/>
          <a:p>
            <a:pPr marR="0" eaLnBrk="1" hangingPunct="1"/>
            <a:r>
              <a:rPr lang="en-US" dirty="0" smtClean="0"/>
              <a:t>2014</a:t>
            </a:r>
          </a:p>
          <a:p>
            <a:pPr marR="0" eaLnBrk="1" hangingPunct="1"/>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smtClean="0"/>
              <a:t>Restoring Backup Files</a:t>
            </a:r>
          </a:p>
        </p:txBody>
      </p:sp>
      <p:sp>
        <p:nvSpPr>
          <p:cNvPr id="48131" name="Rectangle 3"/>
          <p:cNvSpPr>
            <a:spLocks noGrp="1" noChangeArrowheads="1"/>
          </p:cNvSpPr>
          <p:nvPr>
            <p:ph idx="1"/>
          </p:nvPr>
        </p:nvSpPr>
        <p:spPr/>
        <p:txBody>
          <a:bodyPr/>
          <a:lstStyle/>
          <a:p>
            <a:pPr eaLnBrk="1" hangingPunct="1"/>
            <a:r>
              <a:rPr lang="en-US" smtClean="0"/>
              <a:t>Main reasons for restoring backup files in QuickBooks to recover damaged or lost data files</a:t>
            </a:r>
          </a:p>
          <a:p>
            <a:pPr eaLnBrk="1" hangingPunct="1"/>
            <a:r>
              <a:rPr lang="en-US" smtClean="0"/>
              <a:t>Restoring does not add information to your file</a:t>
            </a:r>
          </a:p>
        </p:txBody>
      </p:sp>
      <p:pic>
        <p:nvPicPr>
          <p:cNvPr id="4" name="Picture 3" descr="C:\Users\Deborah\AppData\Local\Temp\SNAGHTML3d79031.PNG"/>
          <p:cNvPicPr/>
          <p:nvPr/>
        </p:nvPicPr>
        <p:blipFill>
          <a:blip r:embed="rId3">
            <a:extLst>
              <a:ext uri="{28A0092B-C50C-407E-A947-70E740481C1C}">
                <a14:useLocalDpi xmlns:a14="http://schemas.microsoft.com/office/drawing/2010/main" val="0"/>
              </a:ext>
            </a:extLst>
          </a:blip>
          <a:srcRect/>
          <a:stretch>
            <a:fillRect/>
          </a:stretch>
        </p:blipFill>
        <p:spPr bwMode="auto">
          <a:xfrm>
            <a:off x="2426970" y="2971800"/>
            <a:ext cx="4290060" cy="3043555"/>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a:bodyPr>
          <a:lstStyle/>
          <a:p>
            <a:pPr eaLnBrk="1" hangingPunct="1">
              <a:defRPr/>
            </a:pPr>
            <a:r>
              <a:rPr lang="en-US" dirty="0" smtClean="0"/>
              <a:t>QuickBooks User Interface Features</a:t>
            </a:r>
          </a:p>
        </p:txBody>
      </p:sp>
      <p:sp>
        <p:nvSpPr>
          <p:cNvPr id="52227" name="Rectangle 3"/>
          <p:cNvSpPr>
            <a:spLocks noGrp="1" noChangeArrowheads="1"/>
          </p:cNvSpPr>
          <p:nvPr>
            <p:ph idx="1"/>
          </p:nvPr>
        </p:nvSpPr>
        <p:spPr/>
        <p:txBody>
          <a:bodyPr/>
          <a:lstStyle/>
          <a:p>
            <a:pPr eaLnBrk="1" hangingPunct="1">
              <a:lnSpc>
                <a:spcPct val="90000"/>
              </a:lnSpc>
            </a:pPr>
            <a:r>
              <a:rPr lang="en-US" sz="2800" dirty="0" smtClean="0"/>
              <a:t>There are various methods for entering information and transactions: </a:t>
            </a:r>
          </a:p>
          <a:p>
            <a:pPr lvl="1" eaLnBrk="1" hangingPunct="1">
              <a:lnSpc>
                <a:spcPct val="90000"/>
              </a:lnSpc>
            </a:pPr>
            <a:r>
              <a:rPr lang="en-US" sz="2800" dirty="0" smtClean="0"/>
              <a:t>Home Page</a:t>
            </a:r>
          </a:p>
          <a:p>
            <a:pPr lvl="1" eaLnBrk="1" hangingPunct="1">
              <a:lnSpc>
                <a:spcPct val="90000"/>
              </a:lnSpc>
            </a:pPr>
            <a:r>
              <a:rPr lang="en-US" sz="2800" dirty="0" smtClean="0"/>
              <a:t>Centers</a:t>
            </a:r>
          </a:p>
          <a:p>
            <a:pPr lvl="1" eaLnBrk="1" hangingPunct="1">
              <a:lnSpc>
                <a:spcPct val="90000"/>
              </a:lnSpc>
            </a:pPr>
            <a:r>
              <a:rPr lang="en-US" sz="2800" dirty="0" smtClean="0"/>
              <a:t>Snapshots</a:t>
            </a:r>
          </a:p>
          <a:p>
            <a:pPr lvl="1" eaLnBrk="1" hangingPunct="1">
              <a:lnSpc>
                <a:spcPct val="90000"/>
              </a:lnSpc>
            </a:pPr>
            <a:r>
              <a:rPr lang="en-US" sz="2800" dirty="0" smtClean="0"/>
              <a:t>Icon Bar</a:t>
            </a:r>
          </a:p>
          <a:p>
            <a:pPr lvl="1" eaLnBrk="1" hangingPunct="1">
              <a:lnSpc>
                <a:spcPct val="90000"/>
              </a:lnSpc>
            </a:pPr>
            <a:r>
              <a:rPr lang="en-US" sz="2800" dirty="0" smtClean="0"/>
              <a:t>Calendar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smtClean="0"/>
              <a:t>Home Page</a:t>
            </a:r>
          </a:p>
        </p:txBody>
      </p:sp>
      <p:sp>
        <p:nvSpPr>
          <p:cNvPr id="54275" name="Rectangle 4"/>
          <p:cNvSpPr>
            <a:spLocks noGrp="1" noChangeArrowheads="1"/>
          </p:cNvSpPr>
          <p:nvPr>
            <p:ph idx="1"/>
          </p:nvPr>
        </p:nvSpPr>
        <p:spPr/>
        <p:txBody>
          <a:bodyPr/>
          <a:lstStyle/>
          <a:p>
            <a:pPr eaLnBrk="1" hangingPunct="1"/>
            <a:r>
              <a:rPr lang="en-US" dirty="0" smtClean="0"/>
              <a:t>Common tasks are shown as icons. </a:t>
            </a:r>
          </a:p>
          <a:p>
            <a:pPr eaLnBrk="1" hangingPunct="1"/>
            <a:r>
              <a:rPr lang="en-US" dirty="0" smtClean="0"/>
              <a:t>Five regions</a:t>
            </a:r>
          </a:p>
          <a:p>
            <a:pPr lvl="1" eaLnBrk="1" hangingPunct="1"/>
            <a:r>
              <a:rPr lang="en-US" dirty="0"/>
              <a:t>Vendors</a:t>
            </a:r>
          </a:p>
          <a:p>
            <a:pPr lvl="1" eaLnBrk="1" hangingPunct="1"/>
            <a:r>
              <a:rPr lang="en-US" dirty="0" smtClean="0"/>
              <a:t>Customers</a:t>
            </a:r>
          </a:p>
          <a:p>
            <a:pPr lvl="1" eaLnBrk="1" hangingPunct="1"/>
            <a:r>
              <a:rPr lang="en-US" dirty="0" smtClean="0"/>
              <a:t>Employees</a:t>
            </a:r>
          </a:p>
          <a:p>
            <a:pPr lvl="1" eaLnBrk="1" hangingPunct="1"/>
            <a:r>
              <a:rPr lang="en-US" dirty="0" smtClean="0"/>
              <a:t>Company</a:t>
            </a:r>
          </a:p>
          <a:p>
            <a:pPr lvl="1" eaLnBrk="1" hangingPunct="1"/>
            <a:r>
              <a:rPr lang="en-US" dirty="0" smtClean="0"/>
              <a:t>Banking</a:t>
            </a:r>
          </a:p>
        </p:txBody>
      </p:sp>
      <p:pic>
        <p:nvPicPr>
          <p:cNvPr id="4" name="Content Placeholder 4" descr="C:\Users\Deborah\AppData\Local\Temp\SNAGHTML3e91c5a.PNG"/>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209800"/>
            <a:ext cx="5312833" cy="318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Snapshots</a:t>
            </a:r>
            <a:endParaRPr lang="en-US" dirty="0"/>
          </a:p>
        </p:txBody>
      </p:sp>
      <p:pic>
        <p:nvPicPr>
          <p:cNvPr id="10" name="Content Placeholder 9" descr="C:\Users\Deborah\AppData\Local\Temp\SNAGHTML3ebd1e3.PN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457200" y="1371600"/>
            <a:ext cx="8223250" cy="4366396"/>
          </a:xfrm>
          <a:prstGeom prst="rect">
            <a:avLst/>
          </a:prstGeom>
          <a:noFill/>
          <a:ln>
            <a:noFill/>
          </a:ln>
        </p:spPr>
      </p:pic>
    </p:spTree>
    <p:extLst>
      <p:ext uri="{BB962C8B-B14F-4D97-AF65-F5344CB8AC3E}">
        <p14:creationId xmlns:p14="http://schemas.microsoft.com/office/powerpoint/2010/main" val="2027595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defRPr/>
            </a:pPr>
            <a:r>
              <a:rPr lang="en-US" dirty="0" smtClean="0"/>
              <a:t>Icon Bar</a:t>
            </a:r>
          </a:p>
        </p:txBody>
      </p:sp>
      <p:pic>
        <p:nvPicPr>
          <p:cNvPr id="5" name="Content Placeholder 4" descr="C:\Users\Deborah\AppData\Local\Temp\SNAGHTML3ee6d28.PNG"/>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bwMode="auto">
          <a:xfrm>
            <a:off x="457200" y="1447800"/>
            <a:ext cx="8223250" cy="4615157"/>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a:bodyPr>
          <a:lstStyle/>
          <a:p>
            <a:pPr eaLnBrk="1" hangingPunct="1">
              <a:defRPr/>
            </a:pPr>
            <a:r>
              <a:rPr lang="en-US" dirty="0" smtClean="0"/>
              <a:t>Entering Transactions in QuickBooks</a:t>
            </a:r>
          </a:p>
        </p:txBody>
      </p:sp>
      <p:sp>
        <p:nvSpPr>
          <p:cNvPr id="51203" name="Rectangle 3"/>
          <p:cNvSpPr>
            <a:spLocks noGrp="1" noChangeArrowheads="1"/>
          </p:cNvSpPr>
          <p:nvPr>
            <p:ph idx="1"/>
          </p:nvPr>
        </p:nvSpPr>
        <p:spPr/>
        <p:txBody>
          <a:bodyPr/>
          <a:lstStyle/>
          <a:p>
            <a:pPr eaLnBrk="1" hangingPunct="1"/>
            <a:r>
              <a:rPr lang="en-US" dirty="0" smtClean="0"/>
              <a:t>Forms </a:t>
            </a:r>
          </a:p>
          <a:p>
            <a:pPr eaLnBrk="1" hangingPunct="1"/>
            <a:r>
              <a:rPr lang="en-US" dirty="0" smtClean="0"/>
              <a:t>Lists</a:t>
            </a:r>
          </a:p>
          <a:p>
            <a:pPr eaLnBrk="1" hangingPunct="1"/>
            <a:r>
              <a:rPr lang="en-US" dirty="0" smtClean="0"/>
              <a:t>Accounts </a:t>
            </a:r>
          </a:p>
          <a:p>
            <a:pPr eaLnBrk="1" hangingPunct="1"/>
            <a:r>
              <a:rPr lang="en-US" dirty="0" smtClean="0"/>
              <a:t>Registers </a:t>
            </a:r>
          </a:p>
          <a:p>
            <a:pPr eaLnBrk="1" hangingPunct="1"/>
            <a:r>
              <a:rPr lang="en-US" dirty="0" smtClean="0"/>
              <a:t>Items </a:t>
            </a:r>
          </a:p>
        </p:txBody>
      </p:sp>
      <p:pic>
        <p:nvPicPr>
          <p:cNvPr id="4" name="Picture 3" descr="C:\Users\Deborah\AppData\Local\Temp\SNAGHTML16c2dab.PNG"/>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219200"/>
            <a:ext cx="4411345" cy="2241550"/>
          </a:xfrm>
          <a:prstGeom prst="rect">
            <a:avLst/>
          </a:prstGeom>
          <a:noFill/>
          <a:ln>
            <a:noFill/>
          </a:ln>
        </p:spPr>
      </p:pic>
      <p:pic>
        <p:nvPicPr>
          <p:cNvPr id="5" name="Picture 4" descr="C:\Users\Deborah\AppData\Local\Temp\SNAGHTML4290968.PNG"/>
          <p:cNvPicPr/>
          <p:nvPr/>
        </p:nvPicPr>
        <p:blipFill>
          <a:blip r:embed="rId4">
            <a:extLst>
              <a:ext uri="{28A0092B-C50C-407E-A947-70E740481C1C}">
                <a14:useLocalDpi xmlns:a14="http://schemas.microsoft.com/office/drawing/2010/main" val="0"/>
              </a:ext>
            </a:extLst>
          </a:blip>
          <a:srcRect/>
          <a:stretch>
            <a:fillRect/>
          </a:stretch>
        </p:blipFill>
        <p:spPr bwMode="auto">
          <a:xfrm>
            <a:off x="4100829" y="3581400"/>
            <a:ext cx="4134485" cy="2778125"/>
          </a:xfrm>
          <a:prstGeom prst="rect">
            <a:avLst/>
          </a:prstGeom>
          <a:noFill/>
          <a:ln>
            <a:noFill/>
          </a:ln>
        </p:spPr>
      </p:pic>
    </p:spTree>
    <p:extLst>
      <p:ext uri="{BB962C8B-B14F-4D97-AF65-F5344CB8AC3E}">
        <p14:creationId xmlns:p14="http://schemas.microsoft.com/office/powerpoint/2010/main" val="13244292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smtClean="0"/>
              <a:t>Support Resources</a:t>
            </a:r>
          </a:p>
        </p:txBody>
      </p:sp>
      <p:sp>
        <p:nvSpPr>
          <p:cNvPr id="56323" name="Rectangle 3"/>
          <p:cNvSpPr>
            <a:spLocks noGrp="1" noChangeArrowheads="1"/>
          </p:cNvSpPr>
          <p:nvPr>
            <p:ph idx="1"/>
          </p:nvPr>
        </p:nvSpPr>
        <p:spPr/>
        <p:txBody>
          <a:bodyPr/>
          <a:lstStyle/>
          <a:p>
            <a:pPr eaLnBrk="1" hangingPunct="1">
              <a:lnSpc>
                <a:spcPct val="80000"/>
              </a:lnSpc>
            </a:pPr>
            <a:r>
              <a:rPr lang="en-US" smtClean="0"/>
              <a:t>Variety of support resources </a:t>
            </a:r>
          </a:p>
          <a:p>
            <a:pPr eaLnBrk="1" hangingPunct="1">
              <a:lnSpc>
                <a:spcPct val="80000"/>
              </a:lnSpc>
            </a:pPr>
            <a:r>
              <a:rPr lang="en-US" smtClean="0"/>
              <a:t>To access the support resources, select the </a:t>
            </a:r>
            <a:r>
              <a:rPr lang="en-US" b="1" smtClean="0"/>
              <a:t>Help</a:t>
            </a:r>
            <a:r>
              <a:rPr lang="en-US" smtClean="0"/>
              <a:t> menu and then select QuickBooks Help </a:t>
            </a:r>
          </a:p>
          <a:p>
            <a:pPr eaLnBrk="1" hangingPunct="1">
              <a:lnSpc>
                <a:spcPct val="80000"/>
              </a:lnSpc>
            </a:pPr>
            <a:r>
              <a:rPr lang="en-US" smtClean="0"/>
              <a:t>QuickBooks Learning Center</a:t>
            </a:r>
          </a:p>
          <a:p>
            <a:pPr lvl="1" eaLnBrk="1" hangingPunct="1">
              <a:lnSpc>
                <a:spcPct val="80000"/>
              </a:lnSpc>
            </a:pPr>
            <a:endParaRPr lang="en-US" smtClean="0"/>
          </a:p>
          <a:p>
            <a:pPr lvl="1" eaLnBrk="1" hangingPunct="1">
              <a:lnSpc>
                <a:spcPct val="80000"/>
              </a:lnSpc>
            </a:pPr>
            <a:endParaRPr lang="en-US" smtClean="0"/>
          </a:p>
        </p:txBody>
      </p:sp>
      <p:pic>
        <p:nvPicPr>
          <p:cNvPr id="4" name="Picture 3" descr="C:\Users\Deborah\AppData\Local\Temp\SNAGHTML1720b4d.PNG"/>
          <p:cNvPicPr/>
          <p:nvPr/>
        </p:nvPicPr>
        <p:blipFill>
          <a:blip r:embed="rId3">
            <a:extLst>
              <a:ext uri="{28A0092B-C50C-407E-A947-70E740481C1C}">
                <a14:useLocalDpi xmlns:a14="http://schemas.microsoft.com/office/drawing/2010/main" val="0"/>
              </a:ext>
            </a:extLst>
          </a:blip>
          <a:srcRect/>
          <a:stretch>
            <a:fillRect/>
          </a:stretch>
        </p:blipFill>
        <p:spPr bwMode="auto">
          <a:xfrm>
            <a:off x="2791778" y="3276600"/>
            <a:ext cx="3560445" cy="2641600"/>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smtClean="0"/>
              <a:t>Accounting’s Focus</a:t>
            </a:r>
          </a:p>
        </p:txBody>
      </p:sp>
      <p:sp>
        <p:nvSpPr>
          <p:cNvPr id="38915" name="Rectangle 3"/>
          <p:cNvSpPr>
            <a:spLocks noGrp="1" noChangeArrowheads="1"/>
          </p:cNvSpPr>
          <p:nvPr>
            <p:ph idx="1"/>
          </p:nvPr>
        </p:nvSpPr>
        <p:spPr>
          <a:xfrm>
            <a:off x="457200" y="1524000"/>
            <a:ext cx="8229600" cy="4525963"/>
          </a:xfrm>
        </p:spPr>
        <p:txBody>
          <a:bodyPr/>
          <a:lstStyle/>
          <a:p>
            <a:pPr eaLnBrk="1" hangingPunct="1"/>
            <a:r>
              <a:rPr lang="en-US" dirty="0" smtClean="0"/>
              <a:t>To assess: </a:t>
            </a:r>
          </a:p>
          <a:p>
            <a:pPr lvl="1" eaLnBrk="1" hangingPunct="1"/>
            <a:r>
              <a:rPr lang="en-US" sz="2000" dirty="0" smtClean="0"/>
              <a:t>The financial position of the organization relative to its debts (liabilities)</a:t>
            </a:r>
          </a:p>
          <a:p>
            <a:pPr lvl="1" eaLnBrk="1" hangingPunct="1"/>
            <a:r>
              <a:rPr lang="en-US" sz="2000" dirty="0" smtClean="0"/>
              <a:t>Its capabilities to satisfy those debts and continue operations (assets), and </a:t>
            </a:r>
          </a:p>
          <a:p>
            <a:pPr lvl="1" eaLnBrk="1" hangingPunct="1"/>
            <a:r>
              <a:rPr lang="en-US" sz="2000" dirty="0" smtClean="0"/>
              <a:t>The difference between liabilities and assets (net worth or equity)</a:t>
            </a:r>
          </a:p>
          <a:p>
            <a:pPr eaLnBrk="1" hangingPunct="1"/>
            <a:r>
              <a:rPr lang="en-US" dirty="0" smtClean="0"/>
              <a:t>The Accounting Equation,</a:t>
            </a:r>
          </a:p>
          <a:p>
            <a:pPr lvl="2" eaLnBrk="1" hangingPunct="1">
              <a:buFontTx/>
              <a:buNone/>
            </a:pPr>
            <a:r>
              <a:rPr lang="en-US" sz="2000" dirty="0" smtClean="0"/>
              <a:t>Assets = Liabilities + Equity</a:t>
            </a:r>
            <a:r>
              <a:rPr lang="en-US" sz="2000" b="1" dirty="0" smtClean="0"/>
              <a:t> </a:t>
            </a:r>
            <a:endParaRPr lang="en-US" sz="2000" dirty="0" smtClean="0"/>
          </a:p>
        </p:txBody>
      </p:sp>
    </p:spTree>
    <p:extLst>
      <p:ext uri="{BB962C8B-B14F-4D97-AF65-F5344CB8AC3E}">
        <p14:creationId xmlns:p14="http://schemas.microsoft.com/office/powerpoint/2010/main" val="36130020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smtClean="0"/>
              <a:t>Accounts and Chart of Accounts</a:t>
            </a:r>
          </a:p>
        </p:txBody>
      </p:sp>
      <p:sp>
        <p:nvSpPr>
          <p:cNvPr id="39939" name="Rectangle 3"/>
          <p:cNvSpPr>
            <a:spLocks noGrp="1" noChangeArrowheads="1"/>
          </p:cNvSpPr>
          <p:nvPr>
            <p:ph idx="1"/>
          </p:nvPr>
        </p:nvSpPr>
        <p:spPr>
          <a:xfrm>
            <a:off x="457200" y="1524000"/>
            <a:ext cx="8229600" cy="4525963"/>
          </a:xfrm>
        </p:spPr>
        <p:txBody>
          <a:bodyPr/>
          <a:lstStyle/>
          <a:p>
            <a:pPr eaLnBrk="1" hangingPunct="1"/>
            <a:r>
              <a:rPr lang="en-US" smtClean="0"/>
              <a:t>Business transactions are recorded in several types of </a:t>
            </a:r>
            <a:r>
              <a:rPr lang="en-US" i="1" smtClean="0"/>
              <a:t>ledgers</a:t>
            </a:r>
            <a:r>
              <a:rPr lang="en-US" smtClean="0"/>
              <a:t>, called accounts</a:t>
            </a:r>
          </a:p>
          <a:p>
            <a:pPr eaLnBrk="1" hangingPunct="1"/>
            <a:r>
              <a:rPr lang="en-US" smtClean="0"/>
              <a:t>The summary of all transactions is called the </a:t>
            </a:r>
            <a:r>
              <a:rPr lang="en-US" i="1" smtClean="0"/>
              <a:t>General</a:t>
            </a:r>
            <a:r>
              <a:rPr lang="en-US" smtClean="0"/>
              <a:t> </a:t>
            </a:r>
            <a:r>
              <a:rPr lang="en-US" i="1" smtClean="0"/>
              <a:t>Ledger</a:t>
            </a:r>
          </a:p>
          <a:p>
            <a:pPr eaLnBrk="1" hangingPunct="1"/>
            <a:r>
              <a:rPr lang="en-US" smtClean="0"/>
              <a:t>A listing of every account is called the </a:t>
            </a:r>
            <a:r>
              <a:rPr lang="en-US" i="1" smtClean="0"/>
              <a:t>Chart of Accounts</a:t>
            </a:r>
            <a:r>
              <a:rPr lang="en-US" smtClean="0"/>
              <a:t>. </a:t>
            </a:r>
          </a:p>
          <a:p>
            <a:pPr eaLnBrk="1" hangingPunct="1"/>
            <a:r>
              <a:rPr lang="en-US" smtClean="0"/>
              <a:t>Each account has a type (i.e., asset, liability, equity, income, or expense)</a:t>
            </a:r>
          </a:p>
        </p:txBody>
      </p:sp>
    </p:spTree>
    <p:extLst>
      <p:ext uri="{BB962C8B-B14F-4D97-AF65-F5344CB8AC3E}">
        <p14:creationId xmlns:p14="http://schemas.microsoft.com/office/powerpoint/2010/main" val="11294425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mtClean="0"/>
              <a:t>Accounting Types</a:t>
            </a:r>
          </a:p>
        </p:txBody>
      </p:sp>
      <p:sp>
        <p:nvSpPr>
          <p:cNvPr id="40963" name="Rectangle 3"/>
          <p:cNvSpPr>
            <a:spLocks noGrp="1" noChangeArrowheads="1"/>
          </p:cNvSpPr>
          <p:nvPr>
            <p:ph idx="1"/>
          </p:nvPr>
        </p:nvSpPr>
        <p:spPr/>
        <p:txBody>
          <a:bodyPr/>
          <a:lstStyle/>
          <a:p>
            <a:pPr marL="609600" indent="-609600" eaLnBrk="1" hangingPunct="1"/>
            <a:r>
              <a:rPr lang="en-US" smtClean="0"/>
              <a:t>Primarily five account types:</a:t>
            </a:r>
          </a:p>
          <a:p>
            <a:pPr marL="990600" lvl="1" indent="-533400" eaLnBrk="1" hangingPunct="1">
              <a:buFontTx/>
              <a:buAutoNum type="arabicPeriod"/>
            </a:pPr>
            <a:r>
              <a:rPr lang="en-US" smtClean="0"/>
              <a:t>Asset</a:t>
            </a:r>
          </a:p>
          <a:p>
            <a:pPr marL="990600" lvl="1" indent="-533400" eaLnBrk="1" hangingPunct="1">
              <a:buFontTx/>
              <a:buAutoNum type="arabicPeriod"/>
            </a:pPr>
            <a:r>
              <a:rPr lang="en-US" smtClean="0"/>
              <a:t>Liability</a:t>
            </a:r>
          </a:p>
          <a:p>
            <a:pPr marL="990600" lvl="1" indent="-533400" eaLnBrk="1" hangingPunct="1">
              <a:buFontTx/>
              <a:buAutoNum type="arabicPeriod"/>
            </a:pPr>
            <a:r>
              <a:rPr lang="en-US" smtClean="0"/>
              <a:t>Equity</a:t>
            </a:r>
          </a:p>
          <a:p>
            <a:pPr marL="990600" lvl="1" indent="-533400" eaLnBrk="1" hangingPunct="1">
              <a:buFontTx/>
              <a:buAutoNum type="arabicPeriod"/>
            </a:pPr>
            <a:r>
              <a:rPr lang="en-US" smtClean="0"/>
              <a:t>Income</a:t>
            </a:r>
          </a:p>
          <a:p>
            <a:pPr marL="990600" lvl="1" indent="-533400" eaLnBrk="1" hangingPunct="1">
              <a:buFontTx/>
              <a:buAutoNum type="arabicPeriod"/>
            </a:pPr>
            <a:r>
              <a:rPr lang="en-US" smtClean="0"/>
              <a:t>Expense</a:t>
            </a:r>
          </a:p>
        </p:txBody>
      </p:sp>
    </p:spTree>
    <p:extLst>
      <p:ext uri="{BB962C8B-B14F-4D97-AF65-F5344CB8AC3E}">
        <p14:creationId xmlns:p14="http://schemas.microsoft.com/office/powerpoint/2010/main" val="32825973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smtClean="0"/>
              <a:t>Topics</a:t>
            </a:r>
          </a:p>
        </p:txBody>
      </p:sp>
      <p:sp>
        <p:nvSpPr>
          <p:cNvPr id="35843" name="Rectangle 3"/>
          <p:cNvSpPr>
            <a:spLocks noGrp="1" noChangeArrowheads="1"/>
          </p:cNvSpPr>
          <p:nvPr>
            <p:ph idx="1"/>
          </p:nvPr>
        </p:nvSpPr>
        <p:spPr>
          <a:xfrm>
            <a:off x="457200" y="1722438"/>
            <a:ext cx="8382000" cy="4525962"/>
          </a:xfrm>
        </p:spPr>
        <p:txBody>
          <a:bodyPr/>
          <a:lstStyle/>
          <a:p>
            <a:pPr lvl="0"/>
            <a:r>
              <a:rPr lang="en-US" sz="2400" dirty="0"/>
              <a:t>The QuickBooks Product Line </a:t>
            </a:r>
          </a:p>
          <a:p>
            <a:pPr lvl="0"/>
            <a:r>
              <a:rPr lang="en-US" sz="2400" dirty="0" smtClean="0"/>
              <a:t>QuickBooks </a:t>
            </a:r>
            <a:r>
              <a:rPr lang="en-US" sz="2400" dirty="0"/>
              <a:t>Files </a:t>
            </a:r>
            <a:endParaRPr lang="en-US" sz="2400" dirty="0" smtClean="0"/>
          </a:p>
          <a:p>
            <a:pPr lvl="0"/>
            <a:r>
              <a:rPr lang="en-US" sz="2400" dirty="0" smtClean="0"/>
              <a:t>Opening </a:t>
            </a:r>
            <a:r>
              <a:rPr lang="en-US" sz="2400" dirty="0"/>
              <a:t>Portable Company Files </a:t>
            </a:r>
          </a:p>
          <a:p>
            <a:pPr lvl="0"/>
            <a:r>
              <a:rPr lang="en-US" sz="2400" dirty="0"/>
              <a:t>Restoring Backup Files </a:t>
            </a:r>
          </a:p>
          <a:p>
            <a:pPr lvl="0"/>
            <a:r>
              <a:rPr lang="en-US" sz="2400" dirty="0" smtClean="0"/>
              <a:t>Entering </a:t>
            </a:r>
            <a:r>
              <a:rPr lang="en-US" sz="2400" dirty="0"/>
              <a:t>Transactions in QuickBooks </a:t>
            </a:r>
            <a:endParaRPr lang="en-US" sz="2400" dirty="0" smtClean="0"/>
          </a:p>
          <a:p>
            <a:pPr lvl="0"/>
            <a:r>
              <a:rPr lang="en-US" sz="2400" dirty="0" smtClean="0"/>
              <a:t>QuickBooks </a:t>
            </a:r>
            <a:r>
              <a:rPr lang="en-US" sz="2400" dirty="0"/>
              <a:t>User Interface </a:t>
            </a:r>
            <a:r>
              <a:rPr lang="en-US" sz="2400" dirty="0" smtClean="0"/>
              <a:t>Features</a:t>
            </a:r>
            <a:endParaRPr lang="en-US" sz="2400" dirty="0"/>
          </a:p>
          <a:p>
            <a:pPr lvl="0"/>
            <a:r>
              <a:rPr lang="en-US" sz="2400" dirty="0"/>
              <a:t>QuickBooks </a:t>
            </a:r>
            <a:r>
              <a:rPr lang="en-US" sz="2400" dirty="0" smtClean="0"/>
              <a:t>Help</a:t>
            </a:r>
            <a:endParaRPr lang="en-US" sz="2400" dirty="0"/>
          </a:p>
          <a:p>
            <a:pPr lvl="0"/>
            <a:r>
              <a:rPr lang="en-US" sz="2400" dirty="0"/>
              <a:t>Accounting </a:t>
            </a:r>
            <a:r>
              <a:rPr lang="en-US" sz="2400" dirty="0" smtClean="0"/>
              <a:t>101</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smtClean="0"/>
              <a:t>Double-entry Accounting</a:t>
            </a:r>
          </a:p>
        </p:txBody>
      </p:sp>
      <p:sp>
        <p:nvSpPr>
          <p:cNvPr id="41987" name="Rectangle 3"/>
          <p:cNvSpPr>
            <a:spLocks noGrp="1" noChangeArrowheads="1"/>
          </p:cNvSpPr>
          <p:nvPr>
            <p:ph idx="1"/>
          </p:nvPr>
        </p:nvSpPr>
        <p:spPr/>
        <p:txBody>
          <a:bodyPr/>
          <a:lstStyle/>
          <a:p>
            <a:pPr eaLnBrk="1" hangingPunct="1"/>
            <a:r>
              <a:rPr lang="en-US" dirty="0" smtClean="0"/>
              <a:t>Total debits must always equal total credits</a:t>
            </a:r>
          </a:p>
          <a:p>
            <a:pPr lvl="1" eaLnBrk="1" hangingPunct="1"/>
            <a:r>
              <a:rPr lang="en-US" sz="2000" dirty="0" smtClean="0"/>
              <a:t>Debits = Credits</a:t>
            </a:r>
          </a:p>
          <a:p>
            <a:pPr eaLnBrk="1" hangingPunct="1"/>
            <a:r>
              <a:rPr lang="en-US" dirty="0" smtClean="0"/>
              <a:t>Double Entry Accounting</a:t>
            </a:r>
          </a:p>
          <a:p>
            <a:pPr lvl="1" eaLnBrk="1" hangingPunct="1"/>
            <a:r>
              <a:rPr lang="en-US" sz="2000" dirty="0" smtClean="0"/>
              <a:t>Every transaction creates a debit in one or more accounts and a credit in one or more accounts.</a:t>
            </a:r>
          </a:p>
          <a:p>
            <a:pPr eaLnBrk="1" hangingPunct="1"/>
            <a:r>
              <a:rPr lang="en-US" dirty="0" smtClean="0"/>
              <a:t>A debit might increase or decrease an account; the same is true of credits</a:t>
            </a:r>
          </a:p>
          <a:p>
            <a:pPr lvl="1" eaLnBrk="1" hangingPunct="1"/>
            <a:r>
              <a:rPr lang="en-US" sz="2000" dirty="0" smtClean="0"/>
              <a:t>Depending on the type of account</a:t>
            </a:r>
          </a:p>
          <a:p>
            <a:pPr lvl="1" eaLnBrk="1" hangingPunct="1"/>
            <a:r>
              <a:rPr lang="en-US" sz="2000" dirty="0" smtClean="0"/>
              <a:t>Debits are not always “bad” and credits are not always “good”</a:t>
            </a:r>
          </a:p>
        </p:txBody>
      </p:sp>
    </p:spTree>
    <p:extLst>
      <p:ext uri="{BB962C8B-B14F-4D97-AF65-F5344CB8AC3E}">
        <p14:creationId xmlns:p14="http://schemas.microsoft.com/office/powerpoint/2010/main" val="27046193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smtClean="0"/>
              <a:t>The Accounting in QuickBooks</a:t>
            </a:r>
          </a:p>
        </p:txBody>
      </p:sp>
      <p:sp>
        <p:nvSpPr>
          <p:cNvPr id="43011" name="Rectangle 3"/>
          <p:cNvSpPr>
            <a:spLocks noGrp="1" noChangeArrowheads="1"/>
          </p:cNvSpPr>
          <p:nvPr>
            <p:ph idx="1"/>
          </p:nvPr>
        </p:nvSpPr>
        <p:spPr/>
        <p:txBody>
          <a:bodyPr/>
          <a:lstStyle/>
          <a:p>
            <a:pPr eaLnBrk="1" hangingPunct="1"/>
            <a:r>
              <a:rPr lang="en-US" dirty="0" smtClean="0"/>
              <a:t>Transactions are entered in forms </a:t>
            </a:r>
          </a:p>
          <a:p>
            <a:pPr lvl="1" eaLnBrk="1" hangingPunct="1"/>
            <a:r>
              <a:rPr lang="en-US" dirty="0" smtClean="0"/>
              <a:t>Invoices, Bills and Checks</a:t>
            </a:r>
          </a:p>
          <a:p>
            <a:pPr lvl="1" eaLnBrk="1" hangingPunct="1"/>
            <a:endParaRPr lang="en-US" dirty="0" smtClean="0"/>
          </a:p>
          <a:p>
            <a:pPr eaLnBrk="1" hangingPunct="1"/>
            <a:r>
              <a:rPr lang="en-US" dirty="0" smtClean="0"/>
              <a:t>QuickBooks handles the debits and credits</a:t>
            </a:r>
          </a:p>
          <a:p>
            <a:pPr eaLnBrk="1" hangingPunct="1"/>
            <a:endParaRPr lang="en-US" dirty="0" smtClean="0"/>
          </a:p>
        </p:txBody>
      </p:sp>
    </p:spTree>
    <p:extLst>
      <p:ext uri="{BB962C8B-B14F-4D97-AF65-F5344CB8AC3E}">
        <p14:creationId xmlns:p14="http://schemas.microsoft.com/office/powerpoint/2010/main" val="31480674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smtClean="0"/>
              <a:t>Cash Versus Accrual</a:t>
            </a:r>
          </a:p>
        </p:txBody>
      </p:sp>
      <p:sp>
        <p:nvSpPr>
          <p:cNvPr id="44035" name="Rectangle 3"/>
          <p:cNvSpPr>
            <a:spLocks noGrp="1" noChangeArrowheads="1"/>
          </p:cNvSpPr>
          <p:nvPr>
            <p:ph idx="1"/>
          </p:nvPr>
        </p:nvSpPr>
        <p:spPr>
          <a:xfrm>
            <a:off x="457200" y="1524000"/>
            <a:ext cx="8229600" cy="4525963"/>
          </a:xfrm>
        </p:spPr>
        <p:txBody>
          <a:bodyPr/>
          <a:lstStyle/>
          <a:p>
            <a:pPr eaLnBrk="1" hangingPunct="1"/>
            <a:r>
              <a:rPr lang="en-US" smtClean="0"/>
              <a:t>The </a:t>
            </a:r>
            <a:r>
              <a:rPr lang="en-US" i="1" smtClean="0"/>
              <a:t>accrual basis </a:t>
            </a:r>
            <a:r>
              <a:rPr lang="en-US" smtClean="0"/>
              <a:t>method</a:t>
            </a:r>
            <a:r>
              <a:rPr lang="en-US" i="1" smtClean="0"/>
              <a:t> </a:t>
            </a:r>
          </a:p>
          <a:p>
            <a:pPr lvl="1" eaLnBrk="1" hangingPunct="1"/>
            <a:r>
              <a:rPr lang="en-US" smtClean="0"/>
              <a:t>Revenues and expenses are recognized when the transaction occurs</a:t>
            </a:r>
          </a:p>
          <a:p>
            <a:pPr eaLnBrk="1" hangingPunct="1"/>
            <a:r>
              <a:rPr lang="en-US" smtClean="0"/>
              <a:t>The </a:t>
            </a:r>
            <a:r>
              <a:rPr lang="en-US" i="1" smtClean="0"/>
              <a:t>cash basis</a:t>
            </a:r>
            <a:r>
              <a:rPr lang="en-US" smtClean="0"/>
              <a:t> method</a:t>
            </a:r>
          </a:p>
          <a:p>
            <a:pPr lvl="1" eaLnBrk="1" hangingPunct="1"/>
            <a:r>
              <a:rPr lang="en-US" smtClean="0"/>
              <a:t>Revenues and expenses are recognized when the cash changes hands </a:t>
            </a:r>
          </a:p>
          <a:p>
            <a:pPr eaLnBrk="1" hangingPunct="1"/>
            <a:r>
              <a:rPr lang="en-US" smtClean="0"/>
              <a:t>With QuickBooks, you can create reports for either method</a:t>
            </a:r>
          </a:p>
        </p:txBody>
      </p:sp>
    </p:spTree>
    <p:extLst>
      <p:ext uri="{BB962C8B-B14F-4D97-AF65-F5344CB8AC3E}">
        <p14:creationId xmlns:p14="http://schemas.microsoft.com/office/powerpoint/2010/main" val="39025031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smtClean="0"/>
              <a:t>Summary of Key Points</a:t>
            </a:r>
          </a:p>
        </p:txBody>
      </p:sp>
      <p:sp>
        <p:nvSpPr>
          <p:cNvPr id="57347" name="Rectangle 3"/>
          <p:cNvSpPr>
            <a:spLocks noGrp="1" noChangeArrowheads="1"/>
          </p:cNvSpPr>
          <p:nvPr>
            <p:ph idx="1"/>
          </p:nvPr>
        </p:nvSpPr>
        <p:spPr>
          <a:xfrm>
            <a:off x="457200" y="1600200"/>
            <a:ext cx="8229600" cy="4525963"/>
          </a:xfrm>
        </p:spPr>
        <p:txBody>
          <a:bodyPr/>
          <a:lstStyle/>
          <a:p>
            <a:pPr lvl="0"/>
            <a:r>
              <a:rPr lang="en-US" sz="2400" dirty="0"/>
              <a:t>The QuickBooks Product Line </a:t>
            </a:r>
          </a:p>
          <a:p>
            <a:pPr lvl="0"/>
            <a:r>
              <a:rPr lang="en-US" sz="2400" dirty="0"/>
              <a:t>QuickBooks Files </a:t>
            </a:r>
          </a:p>
          <a:p>
            <a:pPr lvl="0"/>
            <a:r>
              <a:rPr lang="en-US" sz="2400" dirty="0"/>
              <a:t>Opening Portable Company Files </a:t>
            </a:r>
          </a:p>
          <a:p>
            <a:pPr lvl="0"/>
            <a:r>
              <a:rPr lang="en-US" sz="2400" dirty="0"/>
              <a:t>Restoring Backup Files </a:t>
            </a:r>
          </a:p>
          <a:p>
            <a:pPr lvl="0"/>
            <a:r>
              <a:rPr lang="en-US" sz="2400" dirty="0"/>
              <a:t>Entering Transactions in QuickBooks </a:t>
            </a:r>
          </a:p>
          <a:p>
            <a:pPr lvl="0"/>
            <a:r>
              <a:rPr lang="en-US" sz="2400" dirty="0"/>
              <a:t>QuickBooks User Interface Features</a:t>
            </a:r>
          </a:p>
          <a:p>
            <a:pPr lvl="0"/>
            <a:r>
              <a:rPr lang="en-US" sz="2400" dirty="0"/>
              <a:t>QuickBooks Help</a:t>
            </a:r>
          </a:p>
          <a:p>
            <a:pPr lvl="0"/>
            <a:r>
              <a:rPr lang="en-US" sz="2400" dirty="0"/>
              <a:t>Accounting 101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smtClean="0"/>
              <a:t>Editions of QuickBooks</a:t>
            </a:r>
          </a:p>
        </p:txBody>
      </p:sp>
      <p:sp>
        <p:nvSpPr>
          <p:cNvPr id="36867" name="Rectangle 3"/>
          <p:cNvSpPr>
            <a:spLocks noGrp="1" noChangeArrowheads="1"/>
          </p:cNvSpPr>
          <p:nvPr>
            <p:ph sz="half" idx="1"/>
          </p:nvPr>
        </p:nvSpPr>
        <p:spPr/>
        <p:txBody>
          <a:bodyPr/>
          <a:lstStyle/>
          <a:p>
            <a:pPr eaLnBrk="1" hangingPunct="1"/>
            <a:r>
              <a:rPr lang="en-US" dirty="0" smtClean="0"/>
              <a:t>Pro</a:t>
            </a:r>
          </a:p>
          <a:p>
            <a:pPr eaLnBrk="1" hangingPunct="1"/>
            <a:r>
              <a:rPr lang="en-US" dirty="0" smtClean="0"/>
              <a:t>Premier</a:t>
            </a:r>
          </a:p>
          <a:p>
            <a:pPr eaLnBrk="1" hangingPunct="1"/>
            <a:r>
              <a:rPr lang="en-US" dirty="0" smtClean="0"/>
              <a:t>Accountant</a:t>
            </a:r>
          </a:p>
          <a:p>
            <a:pPr eaLnBrk="1" hangingPunct="1"/>
            <a:r>
              <a:rPr lang="en-US" dirty="0" smtClean="0"/>
              <a:t>Enterprise</a:t>
            </a:r>
          </a:p>
          <a:p>
            <a:pPr eaLnBrk="1" hangingPunct="1"/>
            <a:r>
              <a:rPr lang="en-US" dirty="0" smtClean="0"/>
              <a:t>Online</a:t>
            </a:r>
            <a:endParaRPr lang="en-US" dirty="0" smtClean="0"/>
          </a:p>
        </p:txBody>
      </p:sp>
      <p:sp>
        <p:nvSpPr>
          <p:cNvPr id="2" name="Content Placeholder 1"/>
          <p:cNvSpPr>
            <a:spLocks noGrp="1"/>
          </p:cNvSpPr>
          <p:nvPr>
            <p:ph sz="half" idx="2"/>
          </p:nvPr>
        </p:nvSpPr>
        <p:spPr/>
        <p:txBody>
          <a:bodyPr/>
          <a:lstStyle/>
          <a:p>
            <a:r>
              <a:rPr lang="en-US" sz="2400" dirty="0"/>
              <a:t>Industry Editions (Premier and Enterprise)</a:t>
            </a:r>
          </a:p>
          <a:p>
            <a:pPr lvl="1"/>
            <a:r>
              <a:rPr lang="en-US" dirty="0"/>
              <a:t>General </a:t>
            </a:r>
            <a:r>
              <a:rPr lang="en-US" dirty="0" smtClean="0"/>
              <a:t>Business</a:t>
            </a:r>
          </a:p>
          <a:p>
            <a:pPr lvl="1"/>
            <a:r>
              <a:rPr lang="en-US" dirty="0" smtClean="0"/>
              <a:t>Contractor</a:t>
            </a:r>
          </a:p>
          <a:p>
            <a:pPr lvl="1"/>
            <a:r>
              <a:rPr lang="en-US" dirty="0" smtClean="0"/>
              <a:t>Manufacturing </a:t>
            </a:r>
            <a:r>
              <a:rPr lang="en-US" dirty="0"/>
              <a:t>&amp; </a:t>
            </a:r>
            <a:r>
              <a:rPr lang="en-US" dirty="0" smtClean="0"/>
              <a:t>Wholesale</a:t>
            </a:r>
          </a:p>
          <a:p>
            <a:pPr lvl="1"/>
            <a:r>
              <a:rPr lang="en-US" dirty="0" smtClean="0"/>
              <a:t>Nonprofit</a:t>
            </a:r>
            <a:r>
              <a:rPr lang="en-US" dirty="0"/>
              <a:t>, Professional </a:t>
            </a:r>
            <a:endParaRPr lang="en-US" dirty="0" smtClean="0"/>
          </a:p>
          <a:p>
            <a:pPr lvl="1"/>
            <a:r>
              <a:rPr lang="en-US" dirty="0" smtClean="0"/>
              <a:t>Services </a:t>
            </a:r>
            <a:r>
              <a:rPr lang="en-US" dirty="0"/>
              <a:t>Retailers</a:t>
            </a:r>
          </a:p>
          <a:p>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smtClean="0"/>
              <a:t>QuickBooks Releases</a:t>
            </a:r>
          </a:p>
        </p:txBody>
      </p:sp>
      <p:sp>
        <p:nvSpPr>
          <p:cNvPr id="37891" name="Rectangle 3"/>
          <p:cNvSpPr>
            <a:spLocks noGrp="1" noChangeArrowheads="1"/>
          </p:cNvSpPr>
          <p:nvPr>
            <p:ph idx="1"/>
          </p:nvPr>
        </p:nvSpPr>
        <p:spPr/>
        <p:txBody>
          <a:bodyPr/>
          <a:lstStyle/>
          <a:p>
            <a:pPr eaLnBrk="1" hangingPunct="1"/>
            <a:r>
              <a:rPr lang="en-US" dirty="0" smtClean="0"/>
              <a:t>Patches provided by Intuit </a:t>
            </a:r>
          </a:p>
          <a:p>
            <a:pPr eaLnBrk="1" hangingPunct="1"/>
            <a:r>
              <a:rPr lang="en-US" dirty="0" smtClean="0"/>
              <a:t>Fixes problems with earlier release</a:t>
            </a:r>
          </a:p>
          <a:p>
            <a:pPr eaLnBrk="1" hangingPunct="1"/>
            <a:r>
              <a:rPr lang="en-US" dirty="0" smtClean="0"/>
              <a:t>To verify the release level, press </a:t>
            </a:r>
            <a:r>
              <a:rPr lang="en-US" b="1" dirty="0" smtClean="0"/>
              <a:t>Ctrl+1 </a:t>
            </a:r>
            <a:r>
              <a:rPr lang="en-US" dirty="0" smtClean="0"/>
              <a:t>(or</a:t>
            </a:r>
            <a:r>
              <a:rPr lang="en-US" b="1" dirty="0" smtClean="0"/>
              <a:t> F2</a:t>
            </a:r>
            <a:r>
              <a:rPr lang="en-US" dirty="0" smtClean="0"/>
              <a:t>) while QuickBooks is running</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rmAutofit/>
          </a:bodyPr>
          <a:lstStyle/>
          <a:p>
            <a:pPr eaLnBrk="1" hangingPunct="1">
              <a:defRPr/>
            </a:pPr>
            <a:r>
              <a:rPr lang="en-US" dirty="0" smtClean="0"/>
              <a:t>Academy Photography Sample Company</a:t>
            </a:r>
          </a:p>
        </p:txBody>
      </p:sp>
      <p:sp>
        <p:nvSpPr>
          <p:cNvPr id="45059" name="Rectangle 3"/>
          <p:cNvSpPr>
            <a:spLocks noGrp="1" noChangeArrowheads="1"/>
          </p:cNvSpPr>
          <p:nvPr>
            <p:ph idx="1"/>
          </p:nvPr>
        </p:nvSpPr>
        <p:spPr/>
        <p:txBody>
          <a:bodyPr/>
          <a:lstStyle/>
          <a:p>
            <a:pPr eaLnBrk="1" hangingPunct="1"/>
            <a:r>
              <a:rPr lang="en-US" smtClean="0"/>
              <a:t>Fictitious sample company used in the text book</a:t>
            </a:r>
          </a:p>
          <a:p>
            <a:pPr eaLnBrk="1" hangingPunct="1"/>
            <a:r>
              <a:rPr lang="en-US" smtClean="0"/>
              <a:t>A photo studio and retail corporation</a:t>
            </a:r>
          </a:p>
          <a:p>
            <a:pPr eaLnBrk="1" hangingPunct="1"/>
            <a:r>
              <a:rPr lang="en-US" smtClean="0"/>
              <a:t>A service and a merchandising company</a:t>
            </a:r>
          </a:p>
          <a:p>
            <a:pPr eaLnBrk="1" hangingPunct="1"/>
            <a:r>
              <a:rPr lang="en-US" smtClean="0"/>
              <a:t>Has two locations, one in San Jose and Walnut Creek</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smtClean="0"/>
              <a:t>About QuickBooks Files</a:t>
            </a:r>
          </a:p>
        </p:txBody>
      </p:sp>
      <p:sp>
        <p:nvSpPr>
          <p:cNvPr id="46083" name="Rectangle 3"/>
          <p:cNvSpPr>
            <a:spLocks noGrp="1" noChangeArrowheads="1"/>
          </p:cNvSpPr>
          <p:nvPr>
            <p:ph idx="1"/>
          </p:nvPr>
        </p:nvSpPr>
        <p:spPr>
          <a:xfrm>
            <a:off x="381000" y="1646238"/>
            <a:ext cx="8229600" cy="4525962"/>
          </a:xfrm>
        </p:spPr>
        <p:txBody>
          <a:bodyPr/>
          <a:lstStyle/>
          <a:p>
            <a:pPr eaLnBrk="1" hangingPunct="1">
              <a:spcBef>
                <a:spcPts val="1200"/>
              </a:spcBef>
              <a:buFontTx/>
              <a:buNone/>
            </a:pPr>
            <a:r>
              <a:rPr lang="en-US" dirty="0" smtClean="0"/>
              <a:t>QuickBooks has three primary types of files:</a:t>
            </a:r>
          </a:p>
          <a:p>
            <a:pPr eaLnBrk="1" hangingPunct="1">
              <a:spcBef>
                <a:spcPts val="1200"/>
              </a:spcBef>
            </a:pPr>
            <a:r>
              <a:rPr lang="en-US" dirty="0" smtClean="0"/>
              <a:t>Data files (extension  “.QBW”)</a:t>
            </a:r>
          </a:p>
          <a:p>
            <a:pPr lvl="1" eaLnBrk="1" hangingPunct="1">
              <a:spcBef>
                <a:spcPts val="1200"/>
              </a:spcBef>
            </a:pPr>
            <a:r>
              <a:rPr lang="en-US" sz="2000" dirty="0" smtClean="0"/>
              <a:t>To enter data or create reports </a:t>
            </a:r>
          </a:p>
          <a:p>
            <a:pPr eaLnBrk="1" hangingPunct="1">
              <a:spcBef>
                <a:spcPts val="1200"/>
              </a:spcBef>
            </a:pPr>
            <a:r>
              <a:rPr lang="en-US" dirty="0" smtClean="0"/>
              <a:t>Backup files (extension  “.QBB”) </a:t>
            </a:r>
          </a:p>
          <a:p>
            <a:pPr lvl="1" eaLnBrk="1" hangingPunct="1">
              <a:spcBef>
                <a:spcPts val="1200"/>
              </a:spcBef>
            </a:pPr>
            <a:r>
              <a:rPr lang="en-US" sz="2000" dirty="0" smtClean="0"/>
              <a:t>A condensed, stable version of the data file</a:t>
            </a:r>
          </a:p>
          <a:p>
            <a:pPr lvl="1" eaLnBrk="1" hangingPunct="1">
              <a:spcBef>
                <a:spcPts val="1200"/>
              </a:spcBef>
            </a:pPr>
            <a:r>
              <a:rPr lang="en-US" sz="2000" dirty="0" smtClean="0"/>
              <a:t>Restore into a .QBW file before using</a:t>
            </a:r>
          </a:p>
          <a:p>
            <a:pPr eaLnBrk="1" hangingPunct="1">
              <a:spcBef>
                <a:spcPts val="1200"/>
              </a:spcBef>
            </a:pPr>
            <a:r>
              <a:rPr lang="en-US" dirty="0" smtClean="0"/>
              <a:t>Portable files (extension “.QBM”)</a:t>
            </a:r>
          </a:p>
          <a:p>
            <a:pPr lvl="1" eaLnBrk="1" hangingPunct="1">
              <a:spcBef>
                <a:spcPts val="1200"/>
              </a:spcBef>
            </a:pPr>
            <a:r>
              <a:rPr lang="en-US" sz="2000" dirty="0" smtClean="0"/>
              <a:t>Very condensed</a:t>
            </a:r>
          </a:p>
          <a:p>
            <a:pPr lvl="1" eaLnBrk="1" hangingPunct="1">
              <a:spcBef>
                <a:spcPts val="1200"/>
              </a:spcBef>
            </a:pPr>
            <a:r>
              <a:rPr lang="en-US" sz="2000" dirty="0" smtClean="0"/>
              <a:t>To move your QuickBooks data to another computer</a:t>
            </a:r>
          </a:p>
          <a:p>
            <a:pPr lvl="1" eaLnBrk="1" hangingPunct="1">
              <a:spcBef>
                <a:spcPts val="1200"/>
              </a:spcBef>
            </a:pPr>
            <a:r>
              <a:rPr lang="en-US" sz="2000" dirty="0" smtClean="0"/>
              <a:t>Restore into a .QBW file before using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mtClean="0"/>
              <a:t>Open QuickBooks Data Files</a:t>
            </a:r>
          </a:p>
        </p:txBody>
      </p:sp>
      <p:sp>
        <p:nvSpPr>
          <p:cNvPr id="47107" name="Rectangle 3"/>
          <p:cNvSpPr>
            <a:spLocks noGrp="1" noChangeArrowheads="1"/>
          </p:cNvSpPr>
          <p:nvPr>
            <p:ph idx="1"/>
          </p:nvPr>
        </p:nvSpPr>
        <p:spPr>
          <a:xfrm>
            <a:off x="457200" y="1676400"/>
            <a:ext cx="8229600" cy="4419600"/>
          </a:xfrm>
        </p:spPr>
        <p:txBody>
          <a:bodyPr/>
          <a:lstStyle/>
          <a:p>
            <a:pPr eaLnBrk="1" hangingPunct="1"/>
            <a:r>
              <a:rPr lang="en-US" smtClean="0"/>
              <a:t>Launch the QuickBooks program</a:t>
            </a:r>
          </a:p>
          <a:p>
            <a:pPr eaLnBrk="1" hangingPunct="1"/>
            <a:r>
              <a:rPr lang="en-US" smtClean="0"/>
              <a:t>Previously opened data file will be opened </a:t>
            </a:r>
          </a:p>
          <a:p>
            <a:pPr eaLnBrk="1" hangingPunct="1"/>
            <a:r>
              <a:rPr lang="en-US" smtClean="0"/>
              <a:t>To open a different file, select the </a:t>
            </a:r>
            <a:r>
              <a:rPr lang="en-US" b="1" smtClean="0"/>
              <a:t>File</a:t>
            </a:r>
            <a:r>
              <a:rPr lang="en-US" smtClean="0"/>
              <a:t> menu and then select </a:t>
            </a:r>
            <a:r>
              <a:rPr lang="en-US" b="1" smtClean="0"/>
              <a:t>Open or Restore Company</a:t>
            </a:r>
          </a:p>
        </p:txBody>
      </p:sp>
      <p:pic>
        <p:nvPicPr>
          <p:cNvPr id="5" name="Picture 4"/>
          <p:cNvPicPr/>
          <p:nvPr/>
        </p:nvPicPr>
        <p:blipFill>
          <a:blip r:embed="rId3"/>
          <a:stretch>
            <a:fillRect/>
          </a:stretch>
        </p:blipFill>
        <p:spPr>
          <a:xfrm>
            <a:off x="2235074" y="3886200"/>
            <a:ext cx="4673853" cy="1676400"/>
          </a:xfrm>
          <a:prstGeom prst="rect">
            <a:avLst/>
          </a:prstGeom>
          <a:ln>
            <a:solidFill>
              <a:schemeClr val="tx1"/>
            </a:solid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dirty="0" smtClean="0"/>
              <a:t>Steps to Restore a Portable File</a:t>
            </a:r>
          </a:p>
        </p:txBody>
      </p:sp>
      <p:sp>
        <p:nvSpPr>
          <p:cNvPr id="49155" name="Rectangle 3"/>
          <p:cNvSpPr>
            <a:spLocks noGrp="1" noChangeArrowheads="1"/>
          </p:cNvSpPr>
          <p:nvPr>
            <p:ph idx="1"/>
          </p:nvPr>
        </p:nvSpPr>
        <p:spPr/>
        <p:txBody>
          <a:bodyPr/>
          <a:lstStyle/>
          <a:p>
            <a:pPr eaLnBrk="1" hangingPunct="1"/>
            <a:r>
              <a:rPr lang="en-US" dirty="0" smtClean="0"/>
              <a:t>Launch QuickBooks</a:t>
            </a:r>
          </a:p>
          <a:p>
            <a:pPr eaLnBrk="1" hangingPunct="1"/>
            <a:r>
              <a:rPr lang="en-US" b="1" dirty="0" smtClean="0"/>
              <a:t>File</a:t>
            </a:r>
            <a:r>
              <a:rPr lang="en-US" dirty="0" smtClean="0"/>
              <a:t> </a:t>
            </a:r>
            <a:r>
              <a:rPr lang="en-US" dirty="0" smtClean="0"/>
              <a:t>menu &gt; </a:t>
            </a:r>
            <a:r>
              <a:rPr lang="en-US" b="1" dirty="0" smtClean="0"/>
              <a:t>Open or</a:t>
            </a:r>
            <a:r>
              <a:rPr lang="en-US" dirty="0" smtClean="0"/>
              <a:t> </a:t>
            </a:r>
            <a:r>
              <a:rPr lang="en-US" b="1" dirty="0" smtClean="0"/>
              <a:t>Restore Company</a:t>
            </a:r>
          </a:p>
          <a:p>
            <a:pPr eaLnBrk="1" hangingPunct="1"/>
            <a:r>
              <a:rPr lang="en-US" dirty="0" smtClean="0"/>
              <a:t>Follow </a:t>
            </a:r>
            <a:r>
              <a:rPr lang="en-US" dirty="0" smtClean="0"/>
              <a:t>on screen directions</a:t>
            </a:r>
          </a:p>
          <a:p>
            <a:pPr eaLnBrk="1" hangingPunct="1"/>
            <a:r>
              <a:rPr lang="en-US" dirty="0" smtClean="0"/>
              <a:t>New </a:t>
            </a:r>
            <a:r>
              <a:rPr lang="en-US" dirty="0" smtClean="0"/>
              <a:t>“.QBW” file</a:t>
            </a:r>
          </a:p>
        </p:txBody>
      </p:sp>
      <p:pic>
        <p:nvPicPr>
          <p:cNvPr id="4" name="Picture 3" descr="C:\Users\Deborah\AppData\Local\Temp\SNAGHTML39ee15c.PNG"/>
          <p:cNvPicPr/>
          <p:nvPr/>
        </p:nvPicPr>
        <p:blipFill>
          <a:blip r:embed="rId3">
            <a:extLst>
              <a:ext uri="{28A0092B-C50C-407E-A947-70E740481C1C}">
                <a14:useLocalDpi xmlns:a14="http://schemas.microsoft.com/office/drawing/2010/main" val="0"/>
              </a:ext>
            </a:extLst>
          </a:blip>
          <a:srcRect/>
          <a:stretch>
            <a:fillRect/>
          </a:stretch>
        </p:blipFill>
        <p:spPr bwMode="auto">
          <a:xfrm>
            <a:off x="2514600" y="3733800"/>
            <a:ext cx="4114800" cy="2395220"/>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Backup Files</a:t>
            </a:r>
          </a:p>
        </p:txBody>
      </p:sp>
      <p:sp>
        <p:nvSpPr>
          <p:cNvPr id="50179" name="Rectangle 3"/>
          <p:cNvSpPr>
            <a:spLocks noGrp="1" noChangeArrowheads="1"/>
          </p:cNvSpPr>
          <p:nvPr>
            <p:ph idx="1"/>
          </p:nvPr>
        </p:nvSpPr>
        <p:spPr/>
        <p:txBody>
          <a:bodyPr/>
          <a:lstStyle/>
          <a:p>
            <a:pPr eaLnBrk="1" hangingPunct="1"/>
            <a:r>
              <a:rPr lang="en-US" dirty="0" smtClean="0"/>
              <a:t>Ensures safety of your data file</a:t>
            </a:r>
          </a:p>
          <a:p>
            <a:pPr eaLnBrk="1" hangingPunct="1"/>
            <a:r>
              <a:rPr lang="en-US" dirty="0"/>
              <a:t>Scheduled backups</a:t>
            </a:r>
          </a:p>
          <a:p>
            <a:pPr eaLnBrk="1" hangingPunct="1"/>
            <a:r>
              <a:rPr lang="en-US" dirty="0" smtClean="0"/>
              <a:t>Online backup safer than local</a:t>
            </a:r>
          </a:p>
        </p:txBody>
      </p:sp>
      <p:pic>
        <p:nvPicPr>
          <p:cNvPr id="4" name="Picture 3" descr="C:\Users\Deborah\AppData\Local\Temp\SNAGHTML3dd0bc7.PNG"/>
          <p:cNvPicPr/>
          <p:nvPr/>
        </p:nvPicPr>
        <p:blipFill>
          <a:blip r:embed="rId3">
            <a:extLst>
              <a:ext uri="{28A0092B-C50C-407E-A947-70E740481C1C}">
                <a14:useLocalDpi xmlns:a14="http://schemas.microsoft.com/office/drawing/2010/main" val="0"/>
              </a:ext>
            </a:extLst>
          </a:blip>
          <a:srcRect/>
          <a:stretch>
            <a:fillRect/>
          </a:stretch>
        </p:blipFill>
        <p:spPr bwMode="auto">
          <a:xfrm>
            <a:off x="3295650" y="3048000"/>
            <a:ext cx="2552700" cy="3145208"/>
          </a:xfrm>
          <a:prstGeom prst="rect">
            <a:avLst/>
          </a:prstGeom>
          <a:noFill/>
          <a:ln>
            <a:noFill/>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qQI8YVvUUCIGHXFSog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wnM.iqjF0Grn40mnQDxv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t64dHbHPEebH2POvxT1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tuit Template_v1_040308">
  <a:themeElements>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fontScheme name="Intuit Template_v1_040308">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Intuit Template_v1_040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uit Template_v1_040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uit Template_v1_040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uit Template_v1_040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uit Template_v1_040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uit Template_v1_040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uit Template_v1_0403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uit Template_v1_040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uit Template_v1_040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uit Template_v1_040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uit Template_v1_040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uit Template_v1_040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Expenses-14</Template>
  <TotalTime>2184</TotalTime>
  <Words>712</Words>
  <Application>Microsoft Office PowerPoint</Application>
  <PresentationFormat>On-screen Show (4:3)</PresentationFormat>
  <Paragraphs>165</Paragraphs>
  <Slides>23</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Intuit Template_v1_040308</vt:lpstr>
      <vt:lpstr>TCLayout.ActiveDocument.1</vt:lpstr>
      <vt:lpstr>Introducing QuickBooks</vt:lpstr>
      <vt:lpstr>Topics</vt:lpstr>
      <vt:lpstr>Editions of QuickBooks</vt:lpstr>
      <vt:lpstr>QuickBooks Releases</vt:lpstr>
      <vt:lpstr>Academy Photography Sample Company</vt:lpstr>
      <vt:lpstr>About QuickBooks Files</vt:lpstr>
      <vt:lpstr>Open QuickBooks Data Files</vt:lpstr>
      <vt:lpstr>Steps to Restore a Portable File</vt:lpstr>
      <vt:lpstr>Backup Files</vt:lpstr>
      <vt:lpstr>Restoring Backup Files</vt:lpstr>
      <vt:lpstr>QuickBooks User Interface Features</vt:lpstr>
      <vt:lpstr>Home Page</vt:lpstr>
      <vt:lpstr>Snapshots</vt:lpstr>
      <vt:lpstr>Icon Bar</vt:lpstr>
      <vt:lpstr>Entering Transactions in QuickBooks</vt:lpstr>
      <vt:lpstr>Support Resources</vt:lpstr>
      <vt:lpstr>Accounting’s Focus</vt:lpstr>
      <vt:lpstr>Accounts and Chart of Accounts</vt:lpstr>
      <vt:lpstr>Accounting Types</vt:lpstr>
      <vt:lpstr>Double-entry Accounting</vt:lpstr>
      <vt:lpstr>The Accounting in QuickBooks</vt:lpstr>
      <vt:lpstr>Cash Versus Accrual</vt:lpstr>
      <vt:lpstr>Summary of Key Points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Introducing QuickBooks</dc:title>
  <dc:creator>The Sleeter Group, Inc.</dc:creator>
  <cp:lastModifiedBy>Deborah</cp:lastModifiedBy>
  <cp:revision>204</cp:revision>
  <dcterms:created xsi:type="dcterms:W3CDTF">2004-06-08T17:25:39Z</dcterms:created>
  <dcterms:modified xsi:type="dcterms:W3CDTF">2013-10-24T01:36:24Z</dcterms:modified>
</cp:coreProperties>
</file>